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315" r:id="rId3"/>
    <p:sldId id="567" r:id="rId5"/>
    <p:sldId id="566" r:id="rId6"/>
    <p:sldId id="354" r:id="rId7"/>
    <p:sldId id="651" r:id="rId8"/>
    <p:sldId id="653" r:id="rId9"/>
    <p:sldId id="568" r:id="rId10"/>
    <p:sldId id="565" r:id="rId11"/>
    <p:sldId id="688" r:id="rId12"/>
    <p:sldId id="689" r:id="rId13"/>
    <p:sldId id="690" r:id="rId14"/>
    <p:sldId id="692" r:id="rId15"/>
    <p:sldId id="693" r:id="rId16"/>
    <p:sldId id="694" r:id="rId17"/>
    <p:sldId id="675" r:id="rId18"/>
    <p:sldId id="696" r:id="rId19"/>
    <p:sldId id="622" r:id="rId20"/>
    <p:sldId id="623" r:id="rId21"/>
    <p:sldId id="654" r:id="rId22"/>
    <p:sldId id="657" r:id="rId23"/>
    <p:sldId id="643" r:id="rId24"/>
    <p:sldId id="627" r:id="rId25"/>
    <p:sldId id="645" r:id="rId26"/>
    <p:sldId id="27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想象中... 张" initials="想象中...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6785BE"/>
    <a:srgbClr val="F8DD4E"/>
    <a:srgbClr val="345AA0"/>
    <a:srgbClr val="89ADE2"/>
    <a:srgbClr val="ECF0F2"/>
    <a:srgbClr val="6D89C1"/>
    <a:srgbClr val="F3DC96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485900"/>
            <a:ext cx="5334000" cy="3752850"/>
          </a:xfrm>
          <a:custGeom>
            <a:avLst/>
            <a:gdLst>
              <a:gd name="connsiteX0" fmla="*/ 0 w 5334000"/>
              <a:gd name="connsiteY0" fmla="*/ 0 h 3752850"/>
              <a:gd name="connsiteX1" fmla="*/ 5334000 w 5334000"/>
              <a:gd name="connsiteY1" fmla="*/ 0 h 3752850"/>
              <a:gd name="connsiteX2" fmla="*/ 5334000 w 5334000"/>
              <a:gd name="connsiteY2" fmla="*/ 3752850 h 3752850"/>
              <a:gd name="connsiteX3" fmla="*/ 0 w 5334000"/>
              <a:gd name="connsiteY3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3752850">
                <a:moveTo>
                  <a:pt x="0" y="0"/>
                </a:moveTo>
                <a:lnTo>
                  <a:pt x="5334000" y="0"/>
                </a:lnTo>
                <a:lnTo>
                  <a:pt x="5334000" y="3752850"/>
                </a:lnTo>
                <a:lnTo>
                  <a:pt x="0" y="3752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334000" y="1485900"/>
            <a:ext cx="3295650" cy="3752850"/>
          </a:xfrm>
          <a:custGeom>
            <a:avLst/>
            <a:gdLst>
              <a:gd name="connsiteX0" fmla="*/ 0 w 5334000"/>
              <a:gd name="connsiteY0" fmla="*/ 0 h 3752850"/>
              <a:gd name="connsiteX1" fmla="*/ 5334000 w 5334000"/>
              <a:gd name="connsiteY1" fmla="*/ 0 h 3752850"/>
              <a:gd name="connsiteX2" fmla="*/ 5334000 w 5334000"/>
              <a:gd name="connsiteY2" fmla="*/ 3752850 h 3752850"/>
              <a:gd name="connsiteX3" fmla="*/ 0 w 5334000"/>
              <a:gd name="connsiteY3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3752850">
                <a:moveTo>
                  <a:pt x="0" y="0"/>
                </a:moveTo>
                <a:lnTo>
                  <a:pt x="5334000" y="0"/>
                </a:lnTo>
                <a:lnTo>
                  <a:pt x="5334000" y="3752850"/>
                </a:lnTo>
                <a:lnTo>
                  <a:pt x="0" y="3752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2516012-7E27-40F0-B39A-D674473C94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733E898-148C-4E28-9C2D-662724E816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25.png"/><Relationship Id="rId5" Type="http://schemas.openxmlformats.org/officeDocument/2006/relationships/image" Target="../media/image42.jpeg"/><Relationship Id="rId4" Type="http://schemas.openxmlformats.org/officeDocument/2006/relationships/image" Target="../media/image39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3.png"/><Relationship Id="rId15" Type="http://schemas.openxmlformats.org/officeDocument/2006/relationships/image" Target="../media/image62.png"/><Relationship Id="rId14" Type="http://schemas.openxmlformats.org/officeDocument/2006/relationships/image" Target="../media/image61.png"/><Relationship Id="rId13" Type="http://schemas.openxmlformats.org/officeDocument/2006/relationships/image" Target="../media/image60.jpeg"/><Relationship Id="rId12" Type="http://schemas.openxmlformats.org/officeDocument/2006/relationships/image" Target="../media/image59.jpeg"/><Relationship Id="rId11" Type="http://schemas.openxmlformats.org/officeDocument/2006/relationships/image" Target="../media/image58.jpeg"/><Relationship Id="rId10" Type="http://schemas.openxmlformats.org/officeDocument/2006/relationships/image" Target="../media/image57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1.png"/><Relationship Id="rId6" Type="http://schemas.openxmlformats.org/officeDocument/2006/relationships/image" Target="../media/image64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.xml"/><Relationship Id="rId7" Type="http://schemas.openxmlformats.org/officeDocument/2006/relationships/image" Target="../media/image14.png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8.png"/><Relationship Id="rId14" Type="http://schemas.openxmlformats.org/officeDocument/2006/relationships/tags" Target="../tags/tag4.xml"/><Relationship Id="rId13" Type="http://schemas.openxmlformats.org/officeDocument/2006/relationships/image" Target="../media/image17.png"/><Relationship Id="rId12" Type="http://schemas.openxmlformats.org/officeDocument/2006/relationships/tags" Target="../tags/tag3.xml"/><Relationship Id="rId11" Type="http://schemas.openxmlformats.org/officeDocument/2006/relationships/image" Target="../media/image16.png"/><Relationship Id="rId10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5356860"/>
            <a:ext cx="12192000" cy="15011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11220" y="2670175"/>
            <a:ext cx="6309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Contestant: </a:t>
            </a:r>
            <a:endParaRPr kumimoji="0" lang="zh-CN" altLang="en-US" sz="1600" b="1" i="1" u="sng" strike="noStrike" kern="1200" cap="none" spc="600" normalizeH="0" baseline="0" noProof="0">
              <a:ln>
                <a:noFill/>
              </a:ln>
              <a:solidFill>
                <a:srgbClr val="89ADE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i="1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Peng</a:t>
            </a:r>
            <a:r>
              <a:rPr lang="zh-CN" altLang="en-US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altLang="zh-CN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Luo , Ming , Xiao</a:t>
            </a:r>
            <a:endParaRPr lang="en-US" altLang="zh-CN" sz="1600" b="1" i="1" u="sng" spc="600" noProof="0">
              <a:ln>
                <a:noFill/>
              </a:ln>
              <a:solidFill>
                <a:srgbClr val="89ADE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700" y="1628775"/>
            <a:ext cx="64103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sz="4400" b="1" i="1" u="sng" spc="6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IOT_TRANNING II</a:t>
            </a:r>
            <a:endParaRPr lang="en-US" sz="4400" b="1" i="1" u="sng" spc="60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82340" y="3476625"/>
            <a:ext cx="7142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Course:</a:t>
            </a:r>
            <a:endParaRPr lang="zh-CN" altLang="en-US" sz="1600" b="1" i="1" u="sng" spc="600" noProof="0">
              <a:ln>
                <a:noFill/>
              </a:ln>
              <a:solidFill>
                <a:srgbClr val="89ADE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i="1" u="sng" spc="600" noProof="0">
                <a:ln>
                  <a:noFill/>
                </a:ln>
                <a:solidFill>
                  <a:srgbClr val="89ADE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	Internet of things project</a:t>
            </a:r>
            <a:endParaRPr lang="zh-CN" altLang="en-US" sz="1600" b="1" i="1" u="sng" spc="600" noProof="0">
              <a:ln>
                <a:noFill/>
              </a:ln>
              <a:solidFill>
                <a:srgbClr val="89ADE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2000" cy="1501140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025" y="4132580"/>
            <a:ext cx="2448000" cy="1224000"/>
          </a:xfrm>
          <a:prstGeom prst="round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33110" y="4132580"/>
            <a:ext cx="2447925" cy="1224000"/>
          </a:xfrm>
          <a:prstGeom prst="round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8488120" y="4132580"/>
            <a:ext cx="2447925" cy="122400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9" grpId="0"/>
      <p:bldP spid="1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智能家居系统的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基本组成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772160" y="1282700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18" name="圆角矩形 17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46" y="3355"/>
              <a:ext cx="918" cy="3004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用户登录等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3960495" y="1242060"/>
            <a:ext cx="659130" cy="2137410"/>
            <a:chOff x="17852" y="3184"/>
            <a:chExt cx="1038" cy="3366"/>
          </a:xfrm>
        </p:grpSpPr>
        <p:sp>
          <p:nvSpPr>
            <p:cNvPr id="39" name="圆角矩形 38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946" y="3355"/>
              <a:ext cx="918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主控台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95" y="1292225"/>
            <a:ext cx="2078355" cy="2074545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595" y="3589655"/>
            <a:ext cx="2199640" cy="205994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50" y="1192530"/>
            <a:ext cx="6440805" cy="4452620"/>
          </a:xfrm>
          <a:prstGeom prst="roundRect">
            <a:avLst>
              <a:gd name="adj" fmla="val 398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智能家居系统的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基本组成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238760" y="1282700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18" name="圆角矩形 17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46" y="3355"/>
              <a:ext cx="918" cy="3004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用户登录等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38760" y="3601085"/>
            <a:ext cx="659130" cy="2137410"/>
            <a:chOff x="17852" y="3184"/>
            <a:chExt cx="1038" cy="3366"/>
          </a:xfrm>
        </p:grpSpPr>
        <p:sp>
          <p:nvSpPr>
            <p:cNvPr id="39" name="圆角矩形 38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946" y="3355"/>
              <a:ext cx="918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主控台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95" y="1292225"/>
            <a:ext cx="2078355" cy="2074545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1292225"/>
            <a:ext cx="2199640" cy="205994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95" y="3611245"/>
            <a:ext cx="2078355" cy="2110740"/>
          </a:xfrm>
          <a:prstGeom prst="roundRect">
            <a:avLst>
              <a:gd name="adj" fmla="val 3982"/>
            </a:avLst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0550" y="3600450"/>
            <a:ext cx="2199005" cy="2117725"/>
          </a:xfrm>
          <a:prstGeom prst="roundRect">
            <a:avLst>
              <a:gd name="adj" fmla="val 3982"/>
            </a:avLst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855" y="1308735"/>
            <a:ext cx="5445125" cy="44291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0">
            <a:off x="5561330" y="1308735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25" name="圆角矩形 24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946" y="3355"/>
              <a:ext cx="918" cy="3070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物联网设备控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台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智能家居系统的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基本组成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238760" y="1282700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18" name="圆角矩形 17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46" y="3355"/>
              <a:ext cx="918" cy="3004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用户登录等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38760" y="3601085"/>
            <a:ext cx="659130" cy="2137410"/>
            <a:chOff x="17852" y="3184"/>
            <a:chExt cx="1038" cy="3366"/>
          </a:xfrm>
        </p:grpSpPr>
        <p:sp>
          <p:nvSpPr>
            <p:cNvPr id="39" name="圆角矩形 38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946" y="3355"/>
              <a:ext cx="918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主控台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95" y="1308735"/>
            <a:ext cx="777875" cy="106045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95" y="2447290"/>
            <a:ext cx="823595" cy="94869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830" y="3652520"/>
            <a:ext cx="777240" cy="883920"/>
          </a:xfrm>
          <a:prstGeom prst="roundRect">
            <a:avLst>
              <a:gd name="adj" fmla="val 3982"/>
            </a:avLst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" y="4792345"/>
            <a:ext cx="816610" cy="923925"/>
          </a:xfrm>
          <a:prstGeom prst="roundRect">
            <a:avLst>
              <a:gd name="adj" fmla="val 3982"/>
            </a:avLst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775" y="1352550"/>
            <a:ext cx="1621155" cy="213804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0">
            <a:off x="2116455" y="1337945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25" name="圆角矩形 24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946" y="3355"/>
              <a:ext cx="918" cy="3070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物联网设备控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台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7" name="图片 6" descr="_W9[}]$N%D3CZ6(LZ3A57`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5520" y="1391285"/>
            <a:ext cx="4109085" cy="4377690"/>
          </a:xfrm>
          <a:prstGeom prst="roundRect">
            <a:avLst>
              <a:gd name="adj" fmla="val 8329"/>
            </a:avLst>
          </a:prstGeom>
          <a:ln>
            <a:solidFill>
              <a:schemeClr val="tx1"/>
            </a:solidFill>
          </a:ln>
        </p:spPr>
      </p:pic>
      <p:grpSp>
        <p:nvGrpSpPr>
          <p:cNvPr id="41" name="组合 40"/>
          <p:cNvGrpSpPr/>
          <p:nvPr/>
        </p:nvGrpSpPr>
        <p:grpSpPr>
          <a:xfrm rot="0">
            <a:off x="2094865" y="3629025"/>
            <a:ext cx="2425065" cy="2137410"/>
            <a:chOff x="17852" y="3184"/>
            <a:chExt cx="1038" cy="3366"/>
          </a:xfrm>
        </p:grpSpPr>
        <p:sp>
          <p:nvSpPr>
            <p:cNvPr id="42" name="圆角矩形 41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8161" y="3242"/>
              <a:ext cx="421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腾讯云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感知层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管理控件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195" y="1337945"/>
            <a:ext cx="2667000" cy="4400550"/>
          </a:xfrm>
          <a:prstGeom prst="roundRect">
            <a:avLst>
              <a:gd name="adj" fmla="val 9214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基于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GEC6818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的智能家居系统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基本组成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835660" y="1302385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18" name="圆角矩形 17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46" y="3355"/>
              <a:ext cx="918" cy="3004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用户登录等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835660" y="3620770"/>
            <a:ext cx="659130" cy="2137410"/>
            <a:chOff x="17852" y="3184"/>
            <a:chExt cx="1038" cy="3366"/>
          </a:xfrm>
        </p:grpSpPr>
        <p:sp>
          <p:nvSpPr>
            <p:cNvPr id="39" name="圆角矩形 38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7946" y="3355"/>
              <a:ext cx="918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主控台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095" y="1302385"/>
            <a:ext cx="1960880" cy="209423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35" y="1355090"/>
            <a:ext cx="1966595" cy="2038350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210" y="3662680"/>
            <a:ext cx="1929765" cy="2054225"/>
          </a:xfrm>
          <a:prstGeom prst="roundRect">
            <a:avLst>
              <a:gd name="adj" fmla="val 3982"/>
            </a:avLst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205" y="3663950"/>
            <a:ext cx="1940560" cy="2098675"/>
          </a:xfrm>
          <a:prstGeom prst="roundRect">
            <a:avLst>
              <a:gd name="adj" fmla="val 3982"/>
            </a:avLst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595" y="1396365"/>
            <a:ext cx="3907790" cy="204343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0">
            <a:off x="6224905" y="1345565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25" name="圆角矩形 24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946" y="3355"/>
              <a:ext cx="918" cy="3070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物联网设备控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台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7" name="图片 6" descr="_W9[}]$N%D3CZ6(LZ3A57`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4375" y="3693160"/>
            <a:ext cx="2369185" cy="2136775"/>
          </a:xfrm>
          <a:prstGeom prst="roundRect">
            <a:avLst>
              <a:gd name="adj" fmla="val 8329"/>
            </a:avLst>
          </a:prstGeom>
          <a:ln>
            <a:solidFill>
              <a:schemeClr val="tx1"/>
            </a:solidFill>
          </a:ln>
        </p:spPr>
      </p:pic>
      <p:grpSp>
        <p:nvGrpSpPr>
          <p:cNvPr id="41" name="组合 40"/>
          <p:cNvGrpSpPr/>
          <p:nvPr/>
        </p:nvGrpSpPr>
        <p:grpSpPr>
          <a:xfrm rot="0">
            <a:off x="6223000" y="3692525"/>
            <a:ext cx="681355" cy="2137410"/>
            <a:chOff x="17852" y="3184"/>
            <a:chExt cx="1038" cy="3366"/>
          </a:xfrm>
        </p:grpSpPr>
        <p:sp>
          <p:nvSpPr>
            <p:cNvPr id="42" name="圆角矩形 41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7852" y="3242"/>
              <a:ext cx="1009" cy="31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1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腾讯云服务器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感知层管理控件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3885" y="3668395"/>
            <a:ext cx="1478280" cy="2172335"/>
          </a:xfrm>
          <a:prstGeom prst="roundRect">
            <a:avLst>
              <a:gd name="adj" fmla="val 9214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感知层接收及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管理功能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003415" y="3553460"/>
            <a:ext cx="4674235" cy="840740"/>
            <a:chOff x="10504" y="2359"/>
            <a:chExt cx="7361" cy="1324"/>
          </a:xfrm>
        </p:grpSpPr>
        <p:sp>
          <p:nvSpPr>
            <p:cNvPr id="195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8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Step3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：数据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发送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80" y="3015"/>
              <a:ext cx="545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MainWindow::serial_send()</a:t>
              </a:r>
              <a:endParaRPr lang="en-US" altLang="zh-CN" sz="1600" dirty="0" err="1"/>
            </a:p>
          </p:txBody>
        </p:sp>
      </p:grpSp>
      <p:sp>
        <p:nvSpPr>
          <p:cNvPr id="33" name="Docer搜索：半想象现实   http://chn.docer.com/works/?userid=199927538"/>
          <p:cNvSpPr/>
          <p:nvPr/>
        </p:nvSpPr>
        <p:spPr>
          <a:xfrm>
            <a:off x="2312083" y="1377032"/>
            <a:ext cx="2490470" cy="4800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i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感知层数据</a:t>
            </a:r>
            <a:endParaRPr lang="zh-CN" altLang="en-US" sz="2000" b="1" i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cxnSp>
        <p:nvCxnSpPr>
          <p:cNvPr id="34" name="Docer搜索：半想象现实   http://chn.docer.com/works/?userid=199927538"/>
          <p:cNvCxnSpPr>
            <a:stCxn id="33" idx="2"/>
            <a:endCxn id="36" idx="0"/>
          </p:cNvCxnSpPr>
          <p:nvPr/>
        </p:nvCxnSpPr>
        <p:spPr>
          <a:xfrm flipH="1">
            <a:off x="1859328" y="1857092"/>
            <a:ext cx="1697990" cy="772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ocer搜索：半想象现实   http://chn.docer.com/works/?userid=199927538"/>
          <p:cNvCxnSpPr>
            <a:stCxn id="33" idx="2"/>
            <a:endCxn id="37" idx="0"/>
          </p:cNvCxnSpPr>
          <p:nvPr/>
        </p:nvCxnSpPr>
        <p:spPr>
          <a:xfrm>
            <a:off x="3557318" y="1857092"/>
            <a:ext cx="1363345" cy="1433830"/>
          </a:xfrm>
          <a:prstGeom prst="line">
            <a:avLst/>
          </a:prstGeom>
          <a:solidFill>
            <a:srgbClr val="4F6342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cer搜索：半想象现实   http://chn.docer.com/works/?userid=199927538"/>
          <p:cNvSpPr/>
          <p:nvPr/>
        </p:nvSpPr>
        <p:spPr>
          <a:xfrm>
            <a:off x="891972" y="2629252"/>
            <a:ext cx="1933575" cy="5327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接收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37" name="Docer搜索：半想象现实   http://chn.docer.com/works/?userid=199927538"/>
          <p:cNvSpPr/>
          <p:nvPr/>
        </p:nvSpPr>
        <p:spPr>
          <a:xfrm>
            <a:off x="3815763" y="3290922"/>
            <a:ext cx="2209800" cy="4229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管理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003415" y="2442845"/>
            <a:ext cx="4674235" cy="840740"/>
            <a:chOff x="10504" y="2359"/>
            <a:chExt cx="7361" cy="1324"/>
          </a:xfrm>
        </p:grpSpPr>
        <p:sp>
          <p:nvSpPr>
            <p:cNvPr id="45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step2: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读数据并进行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清理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037" y="3015"/>
              <a:ext cx="64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MainWindow::Read_Serial_Data()</a:t>
              </a:r>
              <a:endParaRPr lang="en-US" altLang="zh-CN" sz="1600" dirty="0" err="1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003415" y="1377315"/>
            <a:ext cx="4708525" cy="840740"/>
            <a:chOff x="10504" y="2359"/>
            <a:chExt cx="7415" cy="1324"/>
          </a:xfrm>
        </p:grpSpPr>
        <p:sp>
          <p:nvSpPr>
            <p:cNvPr id="53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step1: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服务器与串口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配置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941" y="3028"/>
              <a:ext cx="697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void MainWindow::on_openButton_clicked()</a:t>
              </a:r>
              <a:endParaRPr lang="en-US" altLang="zh-CN" sz="1600" dirty="0" err="1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003415" y="4639945"/>
            <a:ext cx="4674235" cy="840740"/>
            <a:chOff x="10504" y="2359"/>
            <a:chExt cx="7361" cy="1324"/>
          </a:xfrm>
        </p:grpSpPr>
        <p:sp>
          <p:nvSpPr>
            <p:cNvPr id="58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step4: 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数据库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管理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2486" y="3015"/>
              <a:ext cx="39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recv_db_manage()</a:t>
              </a:r>
              <a:endParaRPr lang="en-US" altLang="zh-CN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" y="3269615"/>
            <a:ext cx="2372995" cy="2096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805" y="3811270"/>
            <a:ext cx="3310255" cy="1974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6" grpId="0" bldLvl="0" animBg="1"/>
      <p:bldP spid="36" grpId="1" animBg="1"/>
      <p:bldP spid="37" grpId="0" bldLvl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应用层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数据显示及分析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3" name="Docer搜索：半想象现实   http://chn.docer.com/works/?userid=199927538"/>
          <p:cNvSpPr/>
          <p:nvPr/>
        </p:nvSpPr>
        <p:spPr>
          <a:xfrm>
            <a:off x="2312083" y="1377032"/>
            <a:ext cx="2490470" cy="4800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i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应用层</a:t>
            </a:r>
            <a:endParaRPr lang="zh-CN" altLang="en-US" sz="2000" b="1" i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cxnSp>
        <p:nvCxnSpPr>
          <p:cNvPr id="34" name="Docer搜索：半想象现实   http://chn.docer.com/works/?userid=199927538"/>
          <p:cNvCxnSpPr>
            <a:stCxn id="33" idx="2"/>
            <a:endCxn id="36" idx="0"/>
          </p:cNvCxnSpPr>
          <p:nvPr/>
        </p:nvCxnSpPr>
        <p:spPr>
          <a:xfrm flipH="1">
            <a:off x="1859328" y="1857092"/>
            <a:ext cx="1697990" cy="772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ocer搜索：半想象现实   http://chn.docer.com/works/?userid=199927538"/>
          <p:cNvCxnSpPr>
            <a:stCxn id="33" idx="2"/>
            <a:endCxn id="37" idx="0"/>
          </p:cNvCxnSpPr>
          <p:nvPr/>
        </p:nvCxnSpPr>
        <p:spPr>
          <a:xfrm>
            <a:off x="3557318" y="1857092"/>
            <a:ext cx="1363345" cy="1433830"/>
          </a:xfrm>
          <a:prstGeom prst="line">
            <a:avLst/>
          </a:prstGeom>
          <a:solidFill>
            <a:srgbClr val="4F6342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cer搜索：半想象现实   http://chn.docer.com/works/?userid=199927538"/>
          <p:cNvSpPr/>
          <p:nvPr/>
        </p:nvSpPr>
        <p:spPr>
          <a:xfrm>
            <a:off x="891972" y="2629252"/>
            <a:ext cx="1933575" cy="5327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数据</a:t>
            </a:r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显示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37" name="Docer搜索：半想象现实   http://chn.docer.com/works/?userid=199927538"/>
          <p:cNvSpPr/>
          <p:nvPr/>
        </p:nvSpPr>
        <p:spPr>
          <a:xfrm>
            <a:off x="3815763" y="3290922"/>
            <a:ext cx="2209800" cy="4229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数据</a:t>
            </a:r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分析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3310890"/>
            <a:ext cx="2016760" cy="2487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745" y="3761105"/>
            <a:ext cx="2745105" cy="21983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7003415" y="3553460"/>
            <a:ext cx="4674235" cy="840740"/>
            <a:chOff x="10504" y="2359"/>
            <a:chExt cx="7361" cy="1324"/>
          </a:xfrm>
        </p:grpSpPr>
        <p:sp>
          <p:nvSpPr>
            <p:cNvPr id="11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Step3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：数据实时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更新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580" y="3015"/>
              <a:ext cx="545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Widget::timeUpdate()</a:t>
              </a:r>
              <a:endParaRPr lang="en-US" altLang="zh-CN" sz="1600" dirty="0" err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03415" y="2442845"/>
            <a:ext cx="4674235" cy="840740"/>
            <a:chOff x="10504" y="2359"/>
            <a:chExt cx="7361" cy="1324"/>
          </a:xfrm>
        </p:grpSpPr>
        <p:sp>
          <p:nvSpPr>
            <p:cNvPr id="16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step2: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从网络层接收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数据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037" y="3015"/>
              <a:ext cx="64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Widget::onRecvData()</a:t>
              </a:r>
              <a:endParaRPr lang="en-US" altLang="zh-CN" sz="1600" dirty="0" err="1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03415" y="1377315"/>
            <a:ext cx="4708525" cy="840740"/>
            <a:chOff x="10504" y="2359"/>
            <a:chExt cx="7415" cy="1324"/>
          </a:xfrm>
        </p:grpSpPr>
        <p:sp>
          <p:nvSpPr>
            <p:cNvPr id="22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step1:qwt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曲线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初始化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941" y="3028"/>
              <a:ext cx="697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Widget::initqWtplot()</a:t>
              </a:r>
              <a:endParaRPr lang="en-US" altLang="zh-CN" sz="1600" dirty="0" err="1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03415" y="4639945"/>
            <a:ext cx="4674235" cy="840740"/>
            <a:chOff x="10504" y="2359"/>
            <a:chExt cx="7361" cy="1324"/>
          </a:xfrm>
        </p:grpSpPr>
        <p:sp>
          <p:nvSpPr>
            <p:cNvPr id="27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step4: 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阈值设置及错误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日志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777" y="3015"/>
              <a:ext cx="68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 ui-&gt;textBrowser-&gt;insertPlainText(result)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6" grpId="0" bldLvl="0" animBg="1"/>
      <p:bldP spid="36" grpId="1" animBg="1"/>
      <p:bldP spid="37" grpId="0" bldLvl="0" animBg="1"/>
      <p:bldP spid="3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物联网设备控制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台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3" name="Docer搜索：半想象现实   http://chn.docer.com/works/?userid=199927538"/>
          <p:cNvSpPr/>
          <p:nvPr/>
        </p:nvSpPr>
        <p:spPr>
          <a:xfrm>
            <a:off x="2312083" y="1377032"/>
            <a:ext cx="2490470" cy="4800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i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控制台</a:t>
            </a:r>
            <a:endParaRPr lang="zh-CN" altLang="en-US" sz="2000" b="1" i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cxnSp>
        <p:nvCxnSpPr>
          <p:cNvPr id="34" name="Docer搜索：半想象现实   http://chn.docer.com/works/?userid=199927538"/>
          <p:cNvCxnSpPr>
            <a:stCxn id="33" idx="2"/>
            <a:endCxn id="36" idx="0"/>
          </p:cNvCxnSpPr>
          <p:nvPr/>
        </p:nvCxnSpPr>
        <p:spPr>
          <a:xfrm flipH="1">
            <a:off x="1859328" y="1857092"/>
            <a:ext cx="1697990" cy="772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ocer搜索：半想象现实   http://chn.docer.com/works/?userid=199927538"/>
          <p:cNvCxnSpPr>
            <a:stCxn id="33" idx="2"/>
            <a:endCxn id="37" idx="0"/>
          </p:cNvCxnSpPr>
          <p:nvPr/>
        </p:nvCxnSpPr>
        <p:spPr>
          <a:xfrm>
            <a:off x="3557318" y="1857092"/>
            <a:ext cx="1363345" cy="1433830"/>
          </a:xfrm>
          <a:prstGeom prst="line">
            <a:avLst/>
          </a:prstGeom>
          <a:solidFill>
            <a:srgbClr val="4F6342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cer搜索：半想象现实   http://chn.docer.com/works/?userid=199927538"/>
          <p:cNvSpPr/>
          <p:nvPr/>
        </p:nvSpPr>
        <p:spPr>
          <a:xfrm>
            <a:off x="891972" y="2629252"/>
            <a:ext cx="1933575" cy="5327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状态</a:t>
            </a:r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  <a:sym typeface="+mn-ea"/>
              </a:rPr>
              <a:t>控制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37" name="Docer搜索：半想象现实   http://chn.docer.com/works/?userid=199927538"/>
          <p:cNvSpPr/>
          <p:nvPr/>
        </p:nvSpPr>
        <p:spPr>
          <a:xfrm>
            <a:off x="3815763" y="3290922"/>
            <a:ext cx="2209800" cy="4229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634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设备</a:t>
            </a:r>
            <a:r>
              <a:rPr lang="zh-CN" altLang="en-US" sz="1600" b="1" dirty="0">
                <a:solidFill>
                  <a:schemeClr val="tx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四岁半简体" panose="02010600010101010101" charset="-122"/>
              </a:rPr>
              <a:t>管理</a:t>
            </a:r>
            <a:endParaRPr lang="zh-CN" altLang="en-US" sz="1600" b="1" dirty="0">
              <a:solidFill>
                <a:schemeClr val="tx1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四岁半简体" panose="0201060001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03415" y="3553460"/>
            <a:ext cx="4674235" cy="840740"/>
            <a:chOff x="10504" y="2359"/>
            <a:chExt cx="7361" cy="1324"/>
          </a:xfrm>
        </p:grpSpPr>
        <p:sp>
          <p:nvSpPr>
            <p:cNvPr id="11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step2-2: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设备状态进行管理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-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关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580" y="3015"/>
              <a:ext cx="545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Widget::timeUpdate()</a:t>
              </a:r>
              <a:endParaRPr lang="en-US" altLang="zh-CN" sz="1600" dirty="0" err="1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03415" y="2442845"/>
            <a:ext cx="4674235" cy="840740"/>
            <a:chOff x="10504" y="2359"/>
            <a:chExt cx="7361" cy="1324"/>
          </a:xfrm>
        </p:grpSpPr>
        <p:sp>
          <p:nvSpPr>
            <p:cNvPr id="16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step2-1: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设备状态进行管理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-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开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037" y="3015"/>
              <a:ext cx="64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Widget::on_btn_on_clicked()</a:t>
              </a:r>
              <a:endParaRPr lang="en-US" altLang="zh-CN" sz="1600" dirty="0" err="1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03415" y="1377315"/>
            <a:ext cx="4708525" cy="840740"/>
            <a:chOff x="10504" y="2359"/>
            <a:chExt cx="7415" cy="1324"/>
          </a:xfrm>
        </p:grpSpPr>
        <p:sp>
          <p:nvSpPr>
            <p:cNvPr id="22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step1: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从槽函数进入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设备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941" y="3028"/>
              <a:ext cx="697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void Widget::on_iot_1_clicked()</a:t>
              </a:r>
              <a:endParaRPr lang="en-US" altLang="zh-CN" sz="1600" dirty="0" err="1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03415" y="4639945"/>
            <a:ext cx="4674235" cy="840740"/>
            <a:chOff x="10504" y="2359"/>
            <a:chExt cx="7361" cy="1324"/>
          </a:xfrm>
        </p:grpSpPr>
        <p:sp>
          <p:nvSpPr>
            <p:cNvPr id="27" name="圆角矩形 13"/>
            <p:cNvSpPr/>
            <p:nvPr/>
          </p:nvSpPr>
          <p:spPr>
            <a:xfrm>
              <a:off x="10504" y="2607"/>
              <a:ext cx="7361" cy="10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581" y="2359"/>
              <a:ext cx="5454" cy="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 Placeholder 2"/>
            <p:cNvSpPr txBox="1"/>
            <p:nvPr/>
          </p:nvSpPr>
          <p:spPr>
            <a:xfrm>
              <a:off x="11725" y="2359"/>
              <a:ext cx="4958" cy="501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step3: 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网络接收设备状态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rPr>
                <a:t>信息</a:t>
              </a:r>
              <a:endParaRPr lang="zh-CN" altLang="en-US" sz="1600" b="1" i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777" y="3015"/>
              <a:ext cx="68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 ui-&gt;textBrowser-&gt;insertPlainText(result)</a:t>
              </a:r>
              <a:endParaRPr lang="en-US" altLang="zh-CN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" y="3291205"/>
            <a:ext cx="3150870" cy="1793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055" y="3774440"/>
            <a:ext cx="2983865" cy="226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6" grpId="0" bldLvl="0" animBg="1"/>
      <p:bldP spid="36" grpId="1" animBg="1"/>
      <p:bldP spid="37" grpId="0" bldLvl="0" animBg="1"/>
      <p:bldP spid="3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3476625" y="2974023"/>
            <a:ext cx="5467985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dist"/>
            <a:r>
              <a:rPr lang="zh-CN" altLang="en-US" sz="4000" b="1" dirty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项目创新实效</a:t>
            </a:r>
            <a:endParaRPr lang="zh-CN" altLang="en-US" sz="4000" b="1" dirty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93988" y="1945537"/>
            <a:ext cx="936104" cy="936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34690" y="3743960"/>
            <a:ext cx="585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Project innovation effectiveness</a:t>
            </a:r>
            <a:endParaRPr lang="zh-CN" altLang="en-US" sz="2000" dirty="0" smtClean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1365" cy="11747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635" y="5683250"/>
            <a:ext cx="12191365" cy="1174750"/>
          </a:xfrm>
          <a:prstGeom prst="rect">
            <a:avLst/>
          </a:prstGeom>
        </p:spPr>
      </p:pic>
      <p:pic>
        <p:nvPicPr>
          <p:cNvPr id="6" name="图片 5" descr="ZA_Z6HY4JLME{MJ70O]YT1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0" y="4216400"/>
            <a:ext cx="3940810" cy="10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735520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创新实效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高友好型数据分析及管理</a:t>
            </a:r>
            <a:r>
              <a:rPr 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</a:t>
            </a:r>
            <a:endParaRPr lang="zh-CN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4410" y="1357630"/>
            <a:ext cx="4745990" cy="4028440"/>
            <a:chOff x="1566" y="2138"/>
            <a:chExt cx="7474" cy="6344"/>
          </a:xfrm>
        </p:grpSpPr>
        <p:grpSp>
          <p:nvGrpSpPr>
            <p:cNvPr id="7" name="组合 6"/>
            <p:cNvGrpSpPr/>
            <p:nvPr/>
          </p:nvGrpSpPr>
          <p:grpSpPr>
            <a:xfrm>
              <a:off x="1566" y="7158"/>
              <a:ext cx="7474" cy="1324"/>
              <a:chOff x="10032" y="2359"/>
              <a:chExt cx="6871" cy="1324"/>
            </a:xfrm>
          </p:grpSpPr>
          <p:sp>
            <p:nvSpPr>
              <p:cNvPr id="195" name="圆角矩形 13"/>
              <p:cNvSpPr/>
              <p:nvPr/>
            </p:nvSpPr>
            <p:spPr>
              <a:xfrm>
                <a:off x="10032" y="2607"/>
                <a:ext cx="6871" cy="1076"/>
              </a:xfrm>
              <a:prstGeom prst="roundRect">
                <a:avLst/>
              </a:prstGeom>
              <a:noFill/>
              <a:ln w="28575" cmpd="sng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11037" y="2359"/>
                <a:ext cx="5091" cy="5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8" name="Text Placeholder 2"/>
              <p:cNvSpPr txBox="1"/>
              <p:nvPr/>
            </p:nvSpPr>
            <p:spPr>
              <a:xfrm>
                <a:off x="11172" y="2359"/>
                <a:ext cx="4628" cy="5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 i="1" dirty="0">
                    <a:solidFill>
                      <a:schemeClr val="bg1"/>
                    </a:solidFill>
                    <a:latin typeface="方正四岁半简体" panose="02010600010101010101" charset="-122"/>
                    <a:ea typeface="方正四岁半简体" panose="02010600010101010101" charset="-122"/>
                    <a:cs typeface="方正四岁半简体" panose="02010600010101010101" charset="-122"/>
                    <a:sym typeface="+mn-ea"/>
                  </a:rPr>
                  <a:t>Demo1</a:t>
                </a:r>
                <a:endPara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890" y="2995"/>
                <a:ext cx="315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实时显示数据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变化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四岁半简体" panose="02010600010101010101" charset="-122"/>
                  <a:sym typeface="+mn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7" y="2138"/>
              <a:ext cx="7473" cy="4290"/>
            </a:xfrm>
            <a:prstGeom prst="roundRect">
              <a:avLst>
                <a:gd name="adj" fmla="val 9603"/>
              </a:avLst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6659245" y="1393825"/>
            <a:ext cx="4769485" cy="3992245"/>
            <a:chOff x="10487" y="2195"/>
            <a:chExt cx="7511" cy="6287"/>
          </a:xfrm>
        </p:grpSpPr>
        <p:grpSp>
          <p:nvGrpSpPr>
            <p:cNvPr id="19" name="组合 18"/>
            <p:cNvGrpSpPr/>
            <p:nvPr/>
          </p:nvGrpSpPr>
          <p:grpSpPr>
            <a:xfrm>
              <a:off x="10487" y="7158"/>
              <a:ext cx="7474" cy="1324"/>
              <a:chOff x="10032" y="2359"/>
              <a:chExt cx="6871" cy="1324"/>
            </a:xfrm>
          </p:grpSpPr>
          <p:sp>
            <p:nvSpPr>
              <p:cNvPr id="20" name="圆角矩形 13"/>
              <p:cNvSpPr/>
              <p:nvPr/>
            </p:nvSpPr>
            <p:spPr>
              <a:xfrm>
                <a:off x="10032" y="2607"/>
                <a:ext cx="6871" cy="1076"/>
              </a:xfrm>
              <a:prstGeom prst="roundRect">
                <a:avLst/>
              </a:prstGeom>
              <a:noFill/>
              <a:ln w="28575" cmpd="sng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037" y="2359"/>
                <a:ext cx="5091" cy="5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Text Placeholder 2"/>
              <p:cNvSpPr txBox="1"/>
              <p:nvPr/>
            </p:nvSpPr>
            <p:spPr>
              <a:xfrm>
                <a:off x="11172" y="2359"/>
                <a:ext cx="4628" cy="5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 i="1" dirty="0">
                    <a:solidFill>
                      <a:schemeClr val="bg1"/>
                    </a:solidFill>
                    <a:latin typeface="方正四岁半简体" panose="02010600010101010101" charset="-122"/>
                    <a:ea typeface="方正四岁半简体" panose="02010600010101010101" charset="-122"/>
                    <a:cs typeface="方正四岁半简体" panose="02010600010101010101" charset="-122"/>
                    <a:sym typeface="+mn-ea"/>
                  </a:rPr>
                  <a:t>Demo2</a:t>
                </a:r>
                <a:endPara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992" y="2995"/>
                <a:ext cx="3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特殊数据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管理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四岁半简体" panose="02010600010101010101" charset="-122"/>
                  <a:sym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510" y="2195"/>
              <a:ext cx="7488" cy="4232"/>
              <a:chOff x="10510" y="2195"/>
              <a:chExt cx="7488" cy="423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0510" y="2195"/>
                <a:ext cx="7488" cy="4232"/>
                <a:chOff x="10487" y="2196"/>
                <a:chExt cx="7488" cy="423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87" y="2196"/>
                  <a:ext cx="2496" cy="4186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83" y="2196"/>
                  <a:ext cx="2436" cy="4233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19" y="2196"/>
                  <a:ext cx="2556" cy="4197"/>
                </a:xfrm>
                <a:prstGeom prst="rect">
                  <a:avLst/>
                </a:prstGeom>
              </p:spPr>
            </p:pic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59" y="2390"/>
                <a:ext cx="1308" cy="25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9270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88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9270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7619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412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95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761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927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创新实效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高可用型多客户端</a:t>
            </a:r>
            <a:r>
              <a:rPr 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endParaRPr lang="zh-CN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94475" y="871855"/>
            <a:ext cx="4810760" cy="4514215"/>
            <a:chOff x="10385" y="1373"/>
            <a:chExt cx="7576" cy="7109"/>
          </a:xfrm>
        </p:grpSpPr>
        <p:grpSp>
          <p:nvGrpSpPr>
            <p:cNvPr id="19" name="组合 18"/>
            <p:cNvGrpSpPr/>
            <p:nvPr/>
          </p:nvGrpSpPr>
          <p:grpSpPr>
            <a:xfrm>
              <a:off x="10487" y="7158"/>
              <a:ext cx="7474" cy="1324"/>
              <a:chOff x="10032" y="2359"/>
              <a:chExt cx="6871" cy="1324"/>
            </a:xfrm>
          </p:grpSpPr>
          <p:sp>
            <p:nvSpPr>
              <p:cNvPr id="20" name="圆角矩形 13"/>
              <p:cNvSpPr/>
              <p:nvPr/>
            </p:nvSpPr>
            <p:spPr>
              <a:xfrm>
                <a:off x="10032" y="2607"/>
                <a:ext cx="6871" cy="1076"/>
              </a:xfrm>
              <a:prstGeom prst="roundRect">
                <a:avLst/>
              </a:prstGeom>
              <a:noFill/>
              <a:ln w="28575" cmpd="sng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037" y="2359"/>
                <a:ext cx="5091" cy="5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Text Placeholder 2"/>
              <p:cNvSpPr txBox="1"/>
              <p:nvPr/>
            </p:nvSpPr>
            <p:spPr>
              <a:xfrm>
                <a:off x="11172" y="2359"/>
                <a:ext cx="4628" cy="5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 i="1" dirty="0">
                    <a:solidFill>
                      <a:schemeClr val="bg1"/>
                    </a:solidFill>
                    <a:latin typeface="方正四岁半简体" panose="02010600010101010101" charset="-122"/>
                    <a:ea typeface="方正四岁半简体" panose="02010600010101010101" charset="-122"/>
                    <a:cs typeface="方正四岁半简体" panose="02010600010101010101" charset="-122"/>
                    <a:sym typeface="+mn-ea"/>
                  </a:rPr>
                  <a:t>Demo2</a:t>
                </a:r>
                <a:endPara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992" y="2995"/>
                <a:ext cx="362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应用层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客户端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四岁半简体" panose="02010600010101010101" charset="-122"/>
                  <a:sym typeface="+mn-ea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5" y="1373"/>
              <a:ext cx="7576" cy="5238"/>
            </a:xfrm>
            <a:prstGeom prst="roundRect">
              <a:avLst>
                <a:gd name="adj" fmla="val 3982"/>
              </a:avLst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994410" y="947420"/>
            <a:ext cx="4817110" cy="4438650"/>
            <a:chOff x="1566" y="1492"/>
            <a:chExt cx="7586" cy="6990"/>
          </a:xfrm>
        </p:grpSpPr>
        <p:grpSp>
          <p:nvGrpSpPr>
            <p:cNvPr id="7" name="组合 6"/>
            <p:cNvGrpSpPr/>
            <p:nvPr/>
          </p:nvGrpSpPr>
          <p:grpSpPr>
            <a:xfrm>
              <a:off x="1566" y="7158"/>
              <a:ext cx="7474" cy="1324"/>
              <a:chOff x="10032" y="2359"/>
              <a:chExt cx="6871" cy="1324"/>
            </a:xfrm>
          </p:grpSpPr>
          <p:sp>
            <p:nvSpPr>
              <p:cNvPr id="195" name="圆角矩形 13"/>
              <p:cNvSpPr/>
              <p:nvPr/>
            </p:nvSpPr>
            <p:spPr>
              <a:xfrm>
                <a:off x="10032" y="2607"/>
                <a:ext cx="6871" cy="1076"/>
              </a:xfrm>
              <a:prstGeom prst="roundRect">
                <a:avLst/>
              </a:prstGeom>
              <a:noFill/>
              <a:ln w="28575" cmpd="sng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11037" y="2359"/>
                <a:ext cx="5091" cy="5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8" name="Text Placeholder 2"/>
              <p:cNvSpPr txBox="1"/>
              <p:nvPr/>
            </p:nvSpPr>
            <p:spPr>
              <a:xfrm>
                <a:off x="11172" y="2359"/>
                <a:ext cx="4628" cy="5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 i="1" dirty="0">
                    <a:solidFill>
                      <a:schemeClr val="bg1"/>
                    </a:solidFill>
                    <a:latin typeface="方正四岁半简体" panose="02010600010101010101" charset="-122"/>
                    <a:ea typeface="方正四岁半简体" panose="02010600010101010101" charset="-122"/>
                    <a:cs typeface="方正四岁半简体" panose="02010600010101010101" charset="-122"/>
                    <a:sym typeface="+mn-ea"/>
                  </a:rPr>
                  <a:t>Demo1</a:t>
                </a:r>
                <a:endParaRPr lang="en-US" altLang="zh-CN" sz="1600" b="1" i="1" dirty="0">
                  <a:solidFill>
                    <a:schemeClr val="bg1"/>
                  </a:solidFill>
                  <a:latin typeface="方正四岁半简体" panose="02010600010101010101" charset="-122"/>
                  <a:ea typeface="方正四岁半简体" panose="02010600010101010101" charset="-122"/>
                  <a:cs typeface="方正四岁半简体" panose="02010600010101010101" charset="-122"/>
                  <a:sym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890" y="2995"/>
                <a:ext cx="315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多客户端</a:t>
                </a:r>
                <a:r>
                  <a:rPr lang="zh-CN" altLang="en-US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四岁半简体" panose="02010600010101010101" charset="-122"/>
                    <a:sym typeface="+mn-ea"/>
                  </a:rPr>
                  <a:t>访问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四岁半简体" panose="02010600010101010101" charset="-122"/>
                  <a:sym typeface="+mn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" y="1493"/>
              <a:ext cx="3262" cy="5383"/>
            </a:xfrm>
            <a:prstGeom prst="roundRect">
              <a:avLst>
                <a:gd name="adj" fmla="val 9214"/>
              </a:avLst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0" y="1492"/>
              <a:ext cx="4212" cy="51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729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851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729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387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78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628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387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57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5195570"/>
            <a:ext cx="12192000" cy="16725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54635"/>
            <a:ext cx="3419475" cy="4927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直角三角形 13"/>
          <p:cNvSpPr/>
          <p:nvPr/>
        </p:nvSpPr>
        <p:spPr>
          <a:xfrm rot="10800000">
            <a:off x="2971165" y="174625"/>
            <a:ext cx="474980" cy="57340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平行四边形 15"/>
          <p:cNvSpPr/>
          <p:nvPr/>
        </p:nvSpPr>
        <p:spPr>
          <a:xfrm rot="10800000" flipH="1">
            <a:off x="3302000" y="254635"/>
            <a:ext cx="707390" cy="493395"/>
          </a:xfrm>
          <a:prstGeom prst="parallelogram">
            <a:avLst>
              <a:gd name="adj" fmla="val 79665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" name="平行四边形 16"/>
          <p:cNvSpPr/>
          <p:nvPr/>
        </p:nvSpPr>
        <p:spPr>
          <a:xfrm rot="10800000" flipH="1">
            <a:off x="3841115" y="254000"/>
            <a:ext cx="707390" cy="493395"/>
          </a:xfrm>
          <a:prstGeom prst="parallelogram">
            <a:avLst>
              <a:gd name="adj" fmla="val 79665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248285" y="163830"/>
            <a:ext cx="5147310" cy="5708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30000"/>
              </a:lnSpc>
            </a:pPr>
            <a:r>
              <a:rPr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目录 CONTENTS</a:t>
            </a:r>
            <a:endParaRPr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46500" y="974725"/>
            <a:ext cx="4645025" cy="671195"/>
            <a:chOff x="1814" y="3018"/>
            <a:chExt cx="7315" cy="1057"/>
          </a:xfrm>
        </p:grpSpPr>
        <p:grpSp>
          <p:nvGrpSpPr>
            <p:cNvPr id="45" name="组合 44"/>
            <p:cNvGrpSpPr/>
            <p:nvPr/>
          </p:nvGrpSpPr>
          <p:grpSpPr>
            <a:xfrm>
              <a:off x="1814" y="3018"/>
              <a:ext cx="1878" cy="1049"/>
              <a:chOff x="2215144" y="927951"/>
              <a:chExt cx="1244730" cy="915925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solidFill>
                <a:srgbClr val="5293FB"/>
              </a:solidFill>
              <a:ln>
                <a:noFill/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 sz="1865"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47" name="文本框 9"/>
              <p:cNvSpPr txBox="1"/>
              <p:nvPr/>
            </p:nvSpPr>
            <p:spPr>
              <a:xfrm>
                <a:off x="2393075" y="927951"/>
                <a:ext cx="1066799" cy="915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01</a:t>
                </a:r>
                <a:endParaRPr lang="zh-CN" altLang="en-US" sz="3735" dirty="0">
                  <a:solidFill>
                    <a:sysClr val="window" lastClr="FFFFFF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147" y="3111"/>
              <a:ext cx="4982" cy="965"/>
              <a:chOff x="4315150" y="953426"/>
              <a:chExt cx="3857250" cy="54005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841196" y="1061196"/>
                <a:ext cx="2827147" cy="324594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zh-CN" altLang="en-US" b="1" dirty="0">
                    <a:solidFill>
                      <a:sysClr val="windowText" lastClr="000000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方正黑体_GBK" panose="03000509000000000000" charset="-122"/>
                    <a:sym typeface="方正黑体_GBK" panose="03000509000000000000" charset="-122"/>
                  </a:rPr>
                  <a:t>项目背景及分析</a:t>
                </a:r>
                <a:endParaRPr lang="zh-CN" altLang="en-US" b="1" dirty="0">
                  <a:solidFill>
                    <a:sysClr val="windowText" lastClr="000000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62" name="平行四边形 61"/>
              <p:cNvSpPr/>
              <p:nvPr/>
            </p:nvSpPr>
            <p:spPr>
              <a:xfrm>
                <a:off x="4315150" y="953426"/>
                <a:ext cx="3857250" cy="540057"/>
              </a:xfrm>
              <a:prstGeom prst="rect">
                <a:avLst/>
              </a:prstGeom>
              <a:noFill/>
              <a:ln w="15875">
                <a:solidFill>
                  <a:srgbClr val="5B9BD5"/>
                </a:solidFill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lIns="91440" tIns="45720" rIns="91440" bIns="45720" rtlCol="0" anchor="ctr"/>
              <a:p>
                <a:endParaRPr lang="zh-CN" altLang="en-US" sz="2135" b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746500" y="3239135"/>
            <a:ext cx="4645025" cy="665480"/>
            <a:chOff x="1814" y="4789"/>
            <a:chExt cx="7315" cy="1048"/>
          </a:xfrm>
        </p:grpSpPr>
        <p:grpSp>
          <p:nvGrpSpPr>
            <p:cNvPr id="8" name="组合 7"/>
            <p:cNvGrpSpPr/>
            <p:nvPr/>
          </p:nvGrpSpPr>
          <p:grpSpPr>
            <a:xfrm>
              <a:off x="1814" y="4789"/>
              <a:ext cx="1878" cy="1049"/>
              <a:chOff x="2215144" y="927951"/>
              <a:chExt cx="1244730" cy="915924"/>
            </a:xfrm>
          </p:grpSpPr>
          <p:sp>
            <p:nvSpPr>
              <p:cNvPr id="9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solidFill>
                <a:srgbClr val="5293FB"/>
              </a:solidFill>
              <a:ln>
                <a:noFill/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 sz="1865"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43" name="文本框 9"/>
              <p:cNvSpPr txBox="1"/>
              <p:nvPr/>
            </p:nvSpPr>
            <p:spPr>
              <a:xfrm>
                <a:off x="2393075" y="927951"/>
                <a:ext cx="1066799" cy="915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0</a:t>
                </a:r>
                <a:r>
                  <a:rPr lang="en-US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3</a:t>
                </a:r>
                <a:endParaRPr lang="en-US" sz="3735" dirty="0">
                  <a:solidFill>
                    <a:sysClr val="window" lastClr="FFFFFF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47" y="4853"/>
              <a:ext cx="4982" cy="965"/>
              <a:chOff x="4315150" y="953426"/>
              <a:chExt cx="3857250" cy="540057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841196" y="1061196"/>
                <a:ext cx="2827147" cy="324594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zh-CN" altLang="en-US" b="1" dirty="0">
                    <a:solidFill>
                      <a:sysClr val="windowText" lastClr="000000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方正黑体_GBK" panose="03000509000000000000" charset="-122"/>
                    <a:sym typeface="方正黑体_GBK" panose="03000509000000000000" charset="-122"/>
                  </a:rPr>
                  <a:t>项目创新实效</a:t>
                </a:r>
                <a:endParaRPr lang="zh-CN" altLang="en-US" b="1" dirty="0">
                  <a:solidFill>
                    <a:sysClr val="windowText" lastClr="000000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49" name="平行四边形 61"/>
              <p:cNvSpPr/>
              <p:nvPr/>
            </p:nvSpPr>
            <p:spPr>
              <a:xfrm>
                <a:off x="4315150" y="953426"/>
                <a:ext cx="3857250" cy="540057"/>
              </a:xfrm>
              <a:prstGeom prst="rect">
                <a:avLst/>
              </a:prstGeom>
              <a:noFill/>
              <a:ln w="15875">
                <a:solidFill>
                  <a:srgbClr val="5B9BD5"/>
                </a:solidFill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lIns="91440" tIns="45720" rIns="91440" bIns="45720" rtlCol="0" anchor="ctr"/>
              <a:p>
                <a:endParaRPr lang="zh-CN" altLang="en-US" sz="2135" b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746500" y="2106930"/>
            <a:ext cx="4645025" cy="671195"/>
            <a:chOff x="10044" y="3047"/>
            <a:chExt cx="7315" cy="1057"/>
          </a:xfrm>
        </p:grpSpPr>
        <p:grpSp>
          <p:nvGrpSpPr>
            <p:cNvPr id="91" name="组合 90"/>
            <p:cNvGrpSpPr/>
            <p:nvPr/>
          </p:nvGrpSpPr>
          <p:grpSpPr>
            <a:xfrm>
              <a:off x="10044" y="3047"/>
              <a:ext cx="1878" cy="1049"/>
              <a:chOff x="2215144" y="927951"/>
              <a:chExt cx="1244730" cy="915925"/>
            </a:xfrm>
          </p:grpSpPr>
          <p:sp>
            <p:nvSpPr>
              <p:cNvPr id="92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solidFill>
                <a:srgbClr val="5293FB"/>
              </a:solidFill>
              <a:ln>
                <a:noFill/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 sz="1865"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93" name="文本框 9"/>
              <p:cNvSpPr txBox="1"/>
              <p:nvPr/>
            </p:nvSpPr>
            <p:spPr>
              <a:xfrm>
                <a:off x="2393075" y="927951"/>
                <a:ext cx="1066799" cy="915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0</a:t>
                </a:r>
                <a:r>
                  <a:rPr lang="en-US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2</a:t>
                </a:r>
                <a:endParaRPr lang="en-US" sz="3735" dirty="0">
                  <a:solidFill>
                    <a:sysClr val="window" lastClr="FFFFFF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2377" y="3140"/>
              <a:ext cx="4982" cy="965"/>
              <a:chOff x="4315150" y="953426"/>
              <a:chExt cx="3857250" cy="540057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4841196" y="1061196"/>
                <a:ext cx="2827147" cy="324594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zh-CN" altLang="en-US" b="1" dirty="0">
                    <a:solidFill>
                      <a:sysClr val="windowText" lastClr="000000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方正黑体_GBK" panose="03000509000000000000" charset="-122"/>
                    <a:sym typeface="方正黑体_GBK" panose="03000509000000000000" charset="-122"/>
                  </a:rPr>
                  <a:t>系统的设计与实现</a:t>
                </a:r>
                <a:endParaRPr lang="zh-CN" altLang="en-US" b="1" dirty="0">
                  <a:solidFill>
                    <a:sysClr val="windowText" lastClr="000000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96" name="平行四边形 61"/>
              <p:cNvSpPr/>
              <p:nvPr/>
            </p:nvSpPr>
            <p:spPr>
              <a:xfrm>
                <a:off x="4315150" y="953426"/>
                <a:ext cx="3857250" cy="540057"/>
              </a:xfrm>
              <a:prstGeom prst="rect">
                <a:avLst/>
              </a:prstGeom>
              <a:noFill/>
              <a:ln w="15875">
                <a:solidFill>
                  <a:srgbClr val="5B9BD5"/>
                </a:solidFill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lIns="91440" tIns="45720" rIns="91440" bIns="45720" rtlCol="0" anchor="ctr"/>
              <a:p>
                <a:endParaRPr lang="zh-CN" altLang="en-US" sz="2135" b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3746500" y="4365625"/>
            <a:ext cx="4645025" cy="665480"/>
            <a:chOff x="10044" y="4818"/>
            <a:chExt cx="7315" cy="1048"/>
          </a:xfrm>
        </p:grpSpPr>
        <p:grpSp>
          <p:nvGrpSpPr>
            <p:cNvPr id="97" name="组合 96"/>
            <p:cNvGrpSpPr/>
            <p:nvPr/>
          </p:nvGrpSpPr>
          <p:grpSpPr>
            <a:xfrm>
              <a:off x="10044" y="4818"/>
              <a:ext cx="1878" cy="1049"/>
              <a:chOff x="2215144" y="927951"/>
              <a:chExt cx="1244730" cy="915924"/>
            </a:xfrm>
          </p:grpSpPr>
          <p:sp>
            <p:nvSpPr>
              <p:cNvPr id="98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rect">
                <a:avLst/>
              </a:prstGeom>
              <a:solidFill>
                <a:srgbClr val="5293FB"/>
              </a:solidFill>
              <a:ln>
                <a:noFill/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rtlCol="0" anchor="ctr"/>
              <a:p>
                <a:pPr algn="ctr"/>
                <a:endParaRPr lang="zh-CN" altLang="en-US" sz="1865"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99" name="文本框 9"/>
              <p:cNvSpPr txBox="1"/>
              <p:nvPr/>
            </p:nvSpPr>
            <p:spPr>
              <a:xfrm>
                <a:off x="2393075" y="927951"/>
                <a:ext cx="1066799" cy="915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735" dirty="0" smtClean="0">
                    <a:solidFill>
                      <a:sysClr val="window" lastClr="FFFFFF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+mn-ea"/>
                    <a:sym typeface="方正黑体_GBK" panose="03000509000000000000" charset="-122"/>
                  </a:rPr>
                  <a:t>04</a:t>
                </a:r>
                <a:endParaRPr lang="zh-CN" altLang="en-US" sz="3735" dirty="0">
                  <a:solidFill>
                    <a:sysClr val="window" lastClr="FFFFFF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2377" y="4882"/>
              <a:ext cx="4982" cy="965"/>
              <a:chOff x="4315150" y="953426"/>
              <a:chExt cx="3857250" cy="540057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4841196" y="1061196"/>
                <a:ext cx="2827147" cy="324594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91440" tIns="45720" rIns="91440" bIns="45720">
                <a:spAutoFit/>
              </a:bodyPr>
              <a:p>
                <a:pPr algn="ctr"/>
                <a:r>
                  <a:rPr lang="zh-CN" altLang="en-US" b="1" dirty="0">
                    <a:solidFill>
                      <a:sysClr val="windowText" lastClr="000000"/>
                    </a:solidFill>
                    <a:latin typeface="方正黑体_GBK" panose="03000509000000000000" charset="-122"/>
                    <a:ea typeface="方正黑体_GBK" panose="03000509000000000000" charset="-122"/>
                    <a:cs typeface="方正黑体_GBK" panose="03000509000000000000" charset="-122"/>
                    <a:sym typeface="方正黑体_GBK" panose="03000509000000000000" charset="-122"/>
                  </a:rPr>
                  <a:t>成果展示</a:t>
                </a:r>
                <a:endParaRPr lang="zh-CN" altLang="en-US" b="1" dirty="0">
                  <a:solidFill>
                    <a:sysClr val="windowText" lastClr="000000"/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  <p:sp>
            <p:nvSpPr>
              <p:cNvPr id="102" name="平行四边形 61"/>
              <p:cNvSpPr/>
              <p:nvPr/>
            </p:nvSpPr>
            <p:spPr>
              <a:xfrm>
                <a:off x="4315150" y="953426"/>
                <a:ext cx="3857250" cy="540057"/>
              </a:xfrm>
              <a:prstGeom prst="rect">
                <a:avLst/>
              </a:prstGeom>
              <a:noFill/>
              <a:ln w="15875">
                <a:solidFill>
                  <a:srgbClr val="5B9BD5"/>
                </a:solidFill>
              </a:ln>
            </p:spPr>
            <p:style>
              <a:lnRef idx="2">
                <a:srgbClr val="5B9BD5">
                  <a:shade val="50000"/>
                </a:srgbClr>
              </a:lnRef>
              <a:fillRef idx="1">
                <a:srgbClr val="5B9BD5"/>
              </a:fillRef>
              <a:effectRef idx="0">
                <a:srgbClr val="5B9BD5"/>
              </a:effectRef>
              <a:fontRef idx="minor">
                <a:sysClr val="window" lastClr="FFFFFF"/>
              </a:fontRef>
            </p:style>
            <p:txBody>
              <a:bodyPr lIns="91440" tIns="45720" rIns="91440" bIns="45720" rtlCol="0" anchor="ctr"/>
              <a:p>
                <a:endParaRPr lang="zh-CN" altLang="en-US" sz="2135" b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方正黑体_GBK" panose="03000509000000000000" charset="-122"/>
                  <a:ea typeface="方正黑体_GBK" panose="03000509000000000000" charset="-122"/>
                  <a:cs typeface="方正黑体_GBK" panose="03000509000000000000" charset="-122"/>
                  <a:sym typeface="方正黑体_GBK" panose="03000509000000000000" charset="-122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3791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300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738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3891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738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300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851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91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20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56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81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8513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746950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创新实效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高效率型物联网设备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endParaRPr lang="zh-CN" altLang="en-US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Docer搜索：半想象现实   http://chn.docer.com/works/?userid=199927538"/>
          <p:cNvCxnSpPr/>
          <p:nvPr/>
        </p:nvCxnSpPr>
        <p:spPr>
          <a:xfrm>
            <a:off x="6186170" y="1097280"/>
            <a:ext cx="6350" cy="38373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Docer搜索：半想象现实   http://chn.docer.com/works/?userid=199927538"/>
          <p:cNvCxnSpPr/>
          <p:nvPr/>
        </p:nvCxnSpPr>
        <p:spPr>
          <a:xfrm>
            <a:off x="6182995" y="1094105"/>
            <a:ext cx="6350" cy="38373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870075" y="5102225"/>
            <a:ext cx="101707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</a:pPr>
            <a:r>
              <a:rPr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动态解锁+模块选择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，提高可操作性与界面友好度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4915" y="4337685"/>
            <a:ext cx="5127625" cy="690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物联网设备控制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demo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（测试环境：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windows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3910" y="4337685"/>
            <a:ext cx="5127625" cy="690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设备控制台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（测试环境：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windows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495" y="2680970"/>
            <a:ext cx="647700" cy="670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80" y="1398270"/>
            <a:ext cx="3785870" cy="2900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20" y="1365250"/>
            <a:ext cx="4265930" cy="296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Docer搜索：半想象现实   http://chn.docer.com/works/?userid=199927538"/>
          <p:cNvCxnSpPr/>
          <p:nvPr/>
        </p:nvCxnSpPr>
        <p:spPr>
          <a:xfrm rot="16200000">
            <a:off x="6473825" y="1462405"/>
            <a:ext cx="6350" cy="38373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263640"/>
            <a:ext cx="12192000" cy="604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768794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创新实效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高便捷型云管理及界面操作</a:t>
            </a:r>
            <a:endParaRPr lang="zh-CN" sz="28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0220" y="3154680"/>
            <a:ext cx="251841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服务器</a:t>
            </a:r>
            <a:r>
              <a:rPr lang="zh-CN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界面</a:t>
            </a:r>
            <a:endParaRPr lang="zh-CN" sz="16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7105" y="5853430"/>
            <a:ext cx="512762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便捷性</a:t>
            </a: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</a:t>
            </a:r>
            <a:endParaRPr lang="zh-CN" altLang="en-US" sz="16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05295" y="5852795"/>
            <a:ext cx="512762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卡片式模块化</a:t>
            </a:r>
            <a:r>
              <a:rPr lang="zh-CN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布局</a:t>
            </a:r>
            <a:endParaRPr lang="zh-CN" sz="16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2825" y="3154680"/>
            <a:ext cx="512762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服务器</a:t>
            </a: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</a:t>
            </a:r>
            <a:endParaRPr lang="zh-CN" altLang="en-US" sz="16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7" name="Docer搜索：半想象现实   http://chn.docer.com/works/?userid=199927538"/>
          <p:cNvCxnSpPr/>
          <p:nvPr/>
        </p:nvCxnSpPr>
        <p:spPr>
          <a:xfrm>
            <a:off x="6478270" y="1424940"/>
            <a:ext cx="6350" cy="38373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95" y="2894965"/>
            <a:ext cx="647700" cy="67056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_W9[}]$N%D3CZ6(LZ3A57`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440" y="969645"/>
            <a:ext cx="4178300" cy="2158365"/>
          </a:xfrm>
          <a:prstGeom prst="rect">
            <a:avLst/>
          </a:prstGeom>
        </p:spPr>
      </p:pic>
      <p:pic>
        <p:nvPicPr>
          <p:cNvPr id="4" name="图片 3" descr="]GYSP06U]}SHRO9N7]L9WA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150" y="916305"/>
            <a:ext cx="4178935" cy="226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215" y="3592195"/>
            <a:ext cx="214884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215" y="4838065"/>
            <a:ext cx="2149475" cy="775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2045" y="3585845"/>
            <a:ext cx="2004695" cy="2004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3150" y="3693160"/>
            <a:ext cx="1546225" cy="18567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7575" y="3733800"/>
            <a:ext cx="2695575" cy="177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3476625" y="2974023"/>
            <a:ext cx="5467985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dist"/>
            <a:r>
              <a:rPr lang="zh-CN" altLang="en-US" sz="4000" b="1" dirty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zh-CN" altLang="en-US" sz="4000" b="1" dirty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93988" y="1945537"/>
            <a:ext cx="936104" cy="936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</a:rPr>
              <a:t>0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en-US" sz="3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34690" y="3743960"/>
            <a:ext cx="585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Achievement display</a:t>
            </a:r>
            <a:endParaRPr lang="zh-CN" altLang="en-US" sz="2000" dirty="0" smtClean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1365" cy="11747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635" y="5683250"/>
            <a:ext cx="12191365" cy="1174750"/>
          </a:xfrm>
          <a:prstGeom prst="rect">
            <a:avLst/>
          </a:prstGeom>
        </p:spPr>
      </p:pic>
      <p:pic>
        <p:nvPicPr>
          <p:cNvPr id="6" name="图片 5" descr="ZA_Z6HY4JLME{MJ70O]YT1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0" y="4216400"/>
            <a:ext cx="3940810" cy="10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1365" cy="6254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635" y="6139180"/>
            <a:ext cx="12191365" cy="718820"/>
          </a:xfrm>
          <a:prstGeom prst="rect">
            <a:avLst/>
          </a:prstGeom>
        </p:spPr>
      </p:pic>
      <p:pic>
        <p:nvPicPr>
          <p:cNvPr id="12" name="Picture 6" descr="Laptop Mask 1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35100" y="737235"/>
            <a:ext cx="10145395" cy="540194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91820" y="1472565"/>
            <a:ext cx="551815" cy="4665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 dirty="0">
                <a:solidFill>
                  <a:srgbClr val="345AA0"/>
                </a:solidFill>
                <a:latin typeface="微软雅黑" panose="020B0503020204020204" charset="-122"/>
                <a:ea typeface="微软雅黑" panose="020B0503020204020204" charset="-122"/>
                <a:cs typeface="方正四岁半简体" panose="02010600010101010101" charset="-122"/>
                <a:sym typeface="+mn-lt"/>
              </a:rPr>
              <a:t>成果展示—智能</a:t>
            </a:r>
            <a:r>
              <a:rPr lang="zh-CN" altLang="en-US" sz="2400" b="1" dirty="0">
                <a:solidFill>
                  <a:srgbClr val="345AA0"/>
                </a:solidFill>
                <a:latin typeface="微软雅黑" panose="020B0503020204020204" charset="-122"/>
                <a:ea typeface="微软雅黑" panose="020B0503020204020204" charset="-122"/>
                <a:cs typeface="方正四岁半简体" panose="02010600010101010101" charset="-122"/>
                <a:sym typeface="+mn-lt"/>
              </a:rPr>
              <a:t>家居系统演示</a:t>
            </a:r>
            <a:endParaRPr lang="zh-CN" altLang="en-US" sz="2400" b="1" dirty="0">
              <a:solidFill>
                <a:srgbClr val="345AA0"/>
              </a:solidFill>
              <a:latin typeface="微软雅黑" panose="020B0503020204020204" charset="-122"/>
              <a:ea typeface="微软雅黑" panose="020B0503020204020204" charset="-122"/>
              <a:cs typeface="方正四岁半简体" panose="02010600010101010101" charset="-122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06730" y="709295"/>
            <a:ext cx="783590" cy="718820"/>
          </a:xfrm>
          <a:prstGeom prst="rect">
            <a:avLst/>
          </a:prstGeom>
        </p:spPr>
      </p:pic>
      <p:cxnSp>
        <p:nvCxnSpPr>
          <p:cNvPr id="98" name="Docer搜索：半想象现实   http://chn.docer.com/works/?userid=199927538"/>
          <p:cNvCxnSpPr/>
          <p:nvPr/>
        </p:nvCxnSpPr>
        <p:spPr>
          <a:xfrm flipH="1">
            <a:off x="1111250" y="1616710"/>
            <a:ext cx="7620" cy="2814955"/>
          </a:xfrm>
          <a:prstGeom prst="line">
            <a:avLst/>
          </a:prstGeom>
          <a:ln w="28575" cmpd="sng">
            <a:solidFill>
              <a:srgbClr val="4F634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\Users\Godot\Desktop\last\piano\piano.bmppiano"/>
          <p:cNvPicPr>
            <a:picLocks noChangeAspect="1"/>
          </p:cNvPicPr>
          <p:nvPr/>
        </p:nvPicPr>
        <p:blipFill>
          <a:blip r:embed="rId4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2509520" y="4339908"/>
            <a:ext cx="2026920" cy="1216025"/>
          </a:xfrm>
          <a:prstGeom prst="rect">
            <a:avLst/>
          </a:prstGeom>
        </p:spPr>
      </p:pic>
      <p:pic>
        <p:nvPicPr>
          <p:cNvPr id="3" name="图片 2" descr="C:\Users\Godot\Desktop\last\piano\piano.bmppiano"/>
          <p:cNvPicPr>
            <a:picLocks noChangeAspect="1"/>
          </p:cNvPicPr>
          <p:nvPr/>
        </p:nvPicPr>
        <p:blipFill>
          <a:blip r:embed="rId4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890635" y="-2815590"/>
            <a:ext cx="2026920" cy="1216025"/>
          </a:xfrm>
          <a:prstGeom prst="rect">
            <a:avLst/>
          </a:prstGeom>
        </p:spPr>
      </p:pic>
      <p:pic>
        <p:nvPicPr>
          <p:cNvPr id="4" name="图片 3" descr="C:\Users\Godot\Desktop\last\piano\piano.bmppiano"/>
          <p:cNvPicPr>
            <a:picLocks noChangeAspect="1"/>
          </p:cNvPicPr>
          <p:nvPr/>
        </p:nvPicPr>
        <p:blipFill>
          <a:blip r:embed="rId4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3420745" y="1479233"/>
            <a:ext cx="2026920" cy="1216025"/>
          </a:xfrm>
          <a:prstGeom prst="rect">
            <a:avLst/>
          </a:prstGeom>
        </p:spPr>
      </p:pic>
      <p:pic>
        <p:nvPicPr>
          <p:cNvPr id="9" name="图片 8" descr="C:\Users\Godot\Desktop\B1546412A0F69524163DD0AE315E8000 (2).jpgB1546412A0F69524163DD0AE315E8000 (2)"/>
          <p:cNvPicPr>
            <a:picLocks noChangeAspect="1"/>
          </p:cNvPicPr>
          <p:nvPr/>
        </p:nvPicPr>
        <p:blipFill>
          <a:blip r:embed="rId5">
            <a:clrChange>
              <a:clrFrom>
                <a:srgbClr val="D7D7D7">
                  <a:alpha val="100000"/>
                </a:srgbClr>
              </a:clrFrom>
              <a:clrTo>
                <a:srgbClr val="D7D7D7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0917555" y="8911908"/>
            <a:ext cx="2160270" cy="1279525"/>
          </a:xfrm>
          <a:prstGeom prst="rect">
            <a:avLst/>
          </a:prstGeom>
        </p:spPr>
      </p:pic>
      <p:pic>
        <p:nvPicPr>
          <p:cNvPr id="10" name="图片 9" descr="C:\Users\Godot\Desktop\last\photo\2.bmp2"/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5798820" y="784543"/>
            <a:ext cx="1738630" cy="1158875"/>
          </a:xfrm>
          <a:prstGeom prst="rect">
            <a:avLst/>
          </a:prstGeom>
        </p:spPr>
      </p:pic>
      <p:pic>
        <p:nvPicPr>
          <p:cNvPr id="17" name="图片 16" descr="C:\Users\Godot\Desktop\last\home.bmphome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2859405" y="-1070927"/>
            <a:ext cx="1465580" cy="878840"/>
          </a:xfrm>
          <a:prstGeom prst="rect">
            <a:avLst/>
          </a:prstGeom>
        </p:spPr>
      </p:pic>
      <p:pic>
        <p:nvPicPr>
          <p:cNvPr id="18" name="图片 17" descr="C:\Users\Godot\Desktop\last\photo\2-5.bmp2-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01770" y="-4293870"/>
            <a:ext cx="1976120" cy="1316990"/>
          </a:xfrm>
          <a:prstGeom prst="rect">
            <a:avLst/>
          </a:prstGeom>
        </p:spPr>
      </p:pic>
      <p:pic>
        <p:nvPicPr>
          <p:cNvPr id="111" name="图片 110" descr="C:\Users\Godot\Desktop\last\photo.bmpphoto"/>
          <p:cNvPicPr>
            <a:picLocks noChangeAspect="1"/>
          </p:cNvPicPr>
          <p:nvPr/>
        </p:nvPicPr>
        <p:blipFill>
          <a:blip r:embed="rId9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4066520" y="7196138"/>
            <a:ext cx="1445260" cy="866775"/>
          </a:xfrm>
          <a:prstGeom prst="rect">
            <a:avLst/>
          </a:prstGeom>
        </p:spPr>
      </p:pic>
      <p:pic>
        <p:nvPicPr>
          <p:cNvPr id="113" name="图片 112" descr="C:\Users\Godot\Desktop\9CD2333AF6775FC1EDB6E1ECFDA1F460 (2).jpg9CD2333AF6775FC1EDB6E1ECFDA1F460 (2)"/>
          <p:cNvPicPr>
            <a:picLocks noChangeAspect="1"/>
          </p:cNvPicPr>
          <p:nvPr/>
        </p:nvPicPr>
        <p:blipFill>
          <a:blip r:embed="rId10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>
            <a:off x="-3470910" y="6852920"/>
            <a:ext cx="864235" cy="1555750"/>
          </a:xfrm>
          <a:prstGeom prst="rect">
            <a:avLst/>
          </a:prstGeom>
        </p:spPr>
      </p:pic>
      <p:pic>
        <p:nvPicPr>
          <p:cNvPr id="114" name="图片 113" descr="C:\Users\Godot\Desktop\A910DFE924876D6CA1A1745616EC6826 (2).jpgA910DFE924876D6CA1A1745616EC6826 (2)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>
            <a:off x="3521710" y="-2606675"/>
            <a:ext cx="947420" cy="1708150"/>
          </a:xfrm>
          <a:prstGeom prst="rect">
            <a:avLst/>
          </a:prstGeom>
        </p:spPr>
      </p:pic>
      <p:pic>
        <p:nvPicPr>
          <p:cNvPr id="116" name="图片 115" descr="C:\Users\Godot\Desktop\EF8905213DFC93A61C6D2A594795F4A4 (2).jpgEF8905213DFC93A61C6D2A594795F4A4 (2)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240905" y="8917623"/>
            <a:ext cx="1445260" cy="873125"/>
          </a:xfrm>
          <a:prstGeom prst="rect">
            <a:avLst/>
          </a:prstGeom>
        </p:spPr>
      </p:pic>
      <p:pic>
        <p:nvPicPr>
          <p:cNvPr id="117" name="图片 116" descr="C:\Users\Godot\Desktop\0D609A76A555CEF494CF498E0A3BF10F (2).jpg0D609A76A555CEF494CF498E0A3BF10F (2)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>
            <a:off x="10457180" y="-2402205"/>
            <a:ext cx="980440" cy="1266190"/>
          </a:xfrm>
          <a:prstGeom prst="rect">
            <a:avLst/>
          </a:prstGeom>
        </p:spPr>
      </p:pic>
      <p:pic>
        <p:nvPicPr>
          <p:cNvPr id="118" name="图片 117" descr="C:\Users\Godot\Desktop\last\act\wait1.bmpwait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907010" y="8912225"/>
            <a:ext cx="1465580" cy="878840"/>
          </a:xfrm>
          <a:prstGeom prst="rect">
            <a:avLst/>
          </a:prstGeom>
        </p:spPr>
      </p:pic>
      <p:pic>
        <p:nvPicPr>
          <p:cNvPr id="119" name="图片 118" descr="C:\Users\Godot\Desktop\last\sp.bmpsp"/>
          <p:cNvPicPr>
            <a:picLocks noChangeAspect="1"/>
          </p:cNvPicPr>
          <p:nvPr/>
        </p:nvPicPr>
        <p:blipFill>
          <a:blip r:embed="rId15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734290" y="6138228"/>
            <a:ext cx="691515" cy="692150"/>
          </a:xfrm>
          <a:prstGeom prst="rect">
            <a:avLst/>
          </a:prstGeom>
        </p:spPr>
      </p:pic>
      <p:pic>
        <p:nvPicPr>
          <p:cNvPr id="5" name="图片 4" descr="C:\Users\Godot\Desktop\last\piano\piano.bmppiano"/>
          <p:cNvPicPr>
            <a:picLocks noChangeAspect="1"/>
          </p:cNvPicPr>
          <p:nvPr/>
        </p:nvPicPr>
        <p:blipFill>
          <a:blip r:embed="rId4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4690090" y="5952490"/>
            <a:ext cx="1463675" cy="878205"/>
          </a:xfrm>
          <a:prstGeom prst="rect">
            <a:avLst/>
          </a:prstGeom>
        </p:spPr>
      </p:pic>
      <p:pic>
        <p:nvPicPr>
          <p:cNvPr id="14" name="图片 13" descr="C:\Users\Godot\Desktop\9CD2333AF6775FC1EDB6E1ECFDA1F460 (2).jpg9CD2333AF6775FC1EDB6E1ECFDA1F460 (2)"/>
          <p:cNvPicPr>
            <a:picLocks noChangeAspect="1"/>
          </p:cNvPicPr>
          <p:nvPr/>
        </p:nvPicPr>
        <p:blipFill>
          <a:blip r:embed="rId10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>
            <a:off x="13479780" y="733425"/>
            <a:ext cx="864235" cy="1555750"/>
          </a:xfrm>
          <a:prstGeom prst="rect">
            <a:avLst/>
          </a:prstGeom>
        </p:spPr>
      </p:pic>
      <p:pic>
        <p:nvPicPr>
          <p:cNvPr id="16" name="图片 15" descr="C:\Users\Godot\Desktop\last\piano\bmp2\background.bmpbackground"/>
          <p:cNvPicPr>
            <a:picLocks noChangeAspect="1"/>
          </p:cNvPicPr>
          <p:nvPr/>
        </p:nvPicPr>
        <p:blipFill>
          <a:blip r:embed="rId16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52040" y="-3417252"/>
            <a:ext cx="1649730" cy="989330"/>
          </a:xfrm>
          <a:prstGeom prst="rect">
            <a:avLst/>
          </a:prstGeom>
        </p:spPr>
      </p:pic>
      <p:pic>
        <p:nvPicPr>
          <p:cNvPr id="20" name="图片 19" descr="C:\Users\Godot\Desktop\last\piano\bmp1\background.bmpbackground"/>
          <p:cNvPicPr>
            <a:picLocks noChangeAspect="1"/>
          </p:cNvPicPr>
          <p:nvPr/>
        </p:nvPicPr>
        <p:blipFill>
          <a:blip r:embed="rId16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4560550" y="2695575"/>
            <a:ext cx="1584960" cy="951230"/>
          </a:xfrm>
          <a:prstGeom prst="rect">
            <a:avLst/>
          </a:prstGeom>
        </p:spPr>
      </p:pic>
      <p:pic>
        <p:nvPicPr>
          <p:cNvPr id="23" name="图片 22" descr="C:\Users\Godot\Desktop\last\act\wait1.bmpwait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354330" y="-2976880"/>
            <a:ext cx="1465580" cy="878840"/>
          </a:xfrm>
          <a:prstGeom prst="rect">
            <a:avLst/>
          </a:prstGeom>
        </p:spPr>
      </p:pic>
      <p:pic>
        <p:nvPicPr>
          <p:cNvPr id="24" name="图片 23" descr="C:\Users\Godot\Desktop\last\act\wait1.bmpwait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4324985" y="4431665"/>
            <a:ext cx="1465580" cy="878840"/>
          </a:xfrm>
          <a:prstGeom prst="rect">
            <a:avLst/>
          </a:prstGeom>
        </p:spPr>
      </p:pic>
      <p:pic>
        <p:nvPicPr>
          <p:cNvPr id="37" name="图片 36" descr="C:\Users\Godot\Desktop\last\home.bmphome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734290" y="3646488"/>
            <a:ext cx="1465580" cy="878840"/>
          </a:xfrm>
          <a:prstGeom prst="rect">
            <a:avLst/>
          </a:prstGeom>
        </p:spPr>
      </p:pic>
      <p:pic>
        <p:nvPicPr>
          <p:cNvPr id="38" name="图片 37" descr="C:\Users\Godot\Desktop\last\home.bmphome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3829030" y="4339908"/>
            <a:ext cx="1465580" cy="878840"/>
          </a:xfrm>
          <a:prstGeom prst="rect">
            <a:avLst/>
          </a:prstGeom>
        </p:spPr>
      </p:pic>
      <p:pic>
        <p:nvPicPr>
          <p:cNvPr id="39" name="图片 38" descr="C:\Users\Godot\Desktop\last\home.bmphome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907010" y="-397192"/>
            <a:ext cx="1465580" cy="878840"/>
          </a:xfrm>
          <a:prstGeom prst="rect">
            <a:avLst/>
          </a:prstGeom>
        </p:spPr>
      </p:pic>
      <p:pic>
        <p:nvPicPr>
          <p:cNvPr id="40" name="图片 39" descr="C:\Users\Godot\Desktop\last\sp.bmpsp"/>
          <p:cNvPicPr>
            <a:picLocks noChangeAspect="1"/>
          </p:cNvPicPr>
          <p:nvPr/>
        </p:nvPicPr>
        <p:blipFill>
          <a:blip r:embed="rId15">
            <a:clrChange>
              <a:clrFrom>
                <a:srgbClr val="F8F8F8">
                  <a:alpha val="100000"/>
                </a:srgbClr>
              </a:clrFrom>
              <a:clrTo>
                <a:srgbClr val="F8F8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1064260" y="6340793"/>
            <a:ext cx="691515" cy="692150"/>
          </a:xfrm>
          <a:prstGeom prst="rect">
            <a:avLst/>
          </a:prstGeom>
        </p:spPr>
      </p:pic>
      <p:pic>
        <p:nvPicPr>
          <p:cNvPr id="41" name="图片 40" descr="C:\Users\Godot\Desktop\last\piano\bmp2\background.bmpbackground"/>
          <p:cNvPicPr>
            <a:picLocks noChangeAspect="1"/>
          </p:cNvPicPr>
          <p:nvPr/>
        </p:nvPicPr>
        <p:blipFill>
          <a:blip r:embed="rId16">
            <a:clrChange>
              <a:clrFrom>
                <a:srgbClr val="E1E1E1">
                  <a:alpha val="100000"/>
                </a:srgbClr>
              </a:clrFrom>
              <a:clrTo>
                <a:srgbClr val="E1E1E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240905" y="-3417252"/>
            <a:ext cx="1649730" cy="98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 rot="10800000">
            <a:off x="6293485" y="3051810"/>
            <a:ext cx="4742815" cy="542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 rot="10800000">
            <a:off x="1942465" y="1411605"/>
            <a:ext cx="4742815" cy="542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 rot="10800000">
            <a:off x="2099310" y="1607185"/>
            <a:ext cx="8682355" cy="17913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4"/>
            </p:custDataLst>
          </p:nvPr>
        </p:nvSpPr>
        <p:spPr>
          <a:xfrm rot="10800000">
            <a:off x="1936750" y="1410970"/>
            <a:ext cx="9099550" cy="21837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5"/>
            </p:custDataLst>
          </p:nvPr>
        </p:nvSpPr>
        <p:spPr>
          <a:xfrm rot="10800000">
            <a:off x="2099310" y="1606550"/>
            <a:ext cx="8682355" cy="17913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36520" y="1954530"/>
            <a:ext cx="7700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 请多指教</a:t>
            </a:r>
            <a:endParaRPr lang="zh-CN" altLang="en-US" sz="3600" b="1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		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——</a:t>
            </a:r>
            <a:r>
              <a:rPr lang="en-US" sz="2400" b="1" i="1" u="sng" spc="6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GEC-</a:t>
            </a:r>
            <a:r>
              <a:rPr lang="zh-CN" altLang="en-US" sz="2400" b="1" i="1" u="sng" spc="6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智能家居项目组</a:t>
            </a:r>
            <a:endParaRPr lang="zh-CN" altLang="en-US" sz="2400" b="1" i="1" u="sng" spc="60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lum bright="34000" contrast="-100000"/>
          </a:blip>
          <a:stretch>
            <a:fillRect/>
          </a:stretch>
        </p:blipFill>
        <p:spPr>
          <a:xfrm>
            <a:off x="3042285" y="3742690"/>
            <a:ext cx="5900420" cy="31235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4674597"/>
            <a:ext cx="12192000" cy="21916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3476625" y="2974023"/>
            <a:ext cx="5467985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dist"/>
            <a:r>
              <a:rPr lang="zh-CN" altLang="en-US" sz="4000" b="1" dirty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项目背景及分析</a:t>
            </a:r>
            <a:endParaRPr lang="zh-CN" altLang="en-US" sz="4000" b="1" dirty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93988" y="1945537"/>
            <a:ext cx="936104" cy="936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34690" y="3743960"/>
            <a:ext cx="585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Industry background and pain point analysis</a:t>
            </a:r>
            <a:endParaRPr lang="zh-CN" altLang="en-US" sz="2000" dirty="0" smtClean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1365" cy="11747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635" y="5683250"/>
            <a:ext cx="12191365" cy="1174750"/>
          </a:xfrm>
          <a:prstGeom prst="rect">
            <a:avLst/>
          </a:prstGeom>
        </p:spPr>
      </p:pic>
      <p:pic>
        <p:nvPicPr>
          <p:cNvPr id="6" name="图片 5" descr="ZA_Z6HY4JLME{MJ70O]YT1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0" y="4216400"/>
            <a:ext cx="3940810" cy="10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12115" y="981075"/>
            <a:ext cx="335724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产业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环境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543496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物联网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技术渐成时代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新浪潮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40180" y="981075"/>
            <a:ext cx="3064510" cy="1259840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政策环境利好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物联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迎来发展新机遇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12995" y="996950"/>
            <a:ext cx="3064510" cy="1259840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核心技术突破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产品性能将会持续提升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35010" y="996950"/>
            <a:ext cx="3064510" cy="1259840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普及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市场需求有望全面释放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24320" y="5280025"/>
            <a:ext cx="5127625" cy="690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物联网硬件设备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（图源：PEXELS）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60805" y="2465705"/>
            <a:ext cx="5127625" cy="3505200"/>
            <a:chOff x="2143" y="3883"/>
            <a:chExt cx="8075" cy="552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8" y="3883"/>
              <a:ext cx="7825" cy="44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矩形 36"/>
            <p:cNvSpPr/>
            <p:nvPr/>
          </p:nvSpPr>
          <p:spPr>
            <a:xfrm>
              <a:off x="7216" y="7730"/>
              <a:ext cx="2832" cy="5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43" y="8315"/>
              <a:ext cx="8075" cy="10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物联网设备</a:t>
              </a: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应用范围</a:t>
              </a:r>
              <a:endPara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（图源：知乎</a:t>
              </a:r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）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90" y="2458720"/>
            <a:ext cx="4565650" cy="2821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" y="2588260"/>
            <a:ext cx="65532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52656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606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66898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22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841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49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80932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23722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438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49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8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2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8093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72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1" grpId="1" animBg="1"/>
      <p:bldP spid="33" grpId="0" animBg="1"/>
      <p:bldP spid="31" grpId="2" animBg="1"/>
      <p:bldP spid="32" grpId="1" animBg="1"/>
      <p:bldP spid="33" grpId="1" animBg="1"/>
      <p:bldP spid="23" grpId="0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项目成员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介绍及分工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rot="0">
            <a:off x="1080135" y="1187450"/>
            <a:ext cx="4727575" cy="1074420"/>
            <a:chOff x="391" y="4726"/>
            <a:chExt cx="7445" cy="1692"/>
          </a:xfrm>
        </p:grpSpPr>
        <p:sp>
          <p:nvSpPr>
            <p:cNvPr id="20" name="矩形 19"/>
            <p:cNvSpPr/>
            <p:nvPr/>
          </p:nvSpPr>
          <p:spPr>
            <a:xfrm>
              <a:off x="391" y="4726"/>
              <a:ext cx="6904" cy="1692"/>
            </a:xfrm>
            <a:prstGeom prst="rect">
              <a:avLst/>
            </a:prstGeom>
            <a:solidFill>
              <a:srgbClr val="FCFCFC"/>
            </a:solidFill>
            <a:ln w="12700">
              <a:solidFill>
                <a:srgbClr val="06B4C3"/>
              </a:solidFill>
            </a:ln>
            <a:effectLst/>
          </p:spPr>
          <p:style>
            <a:lnRef idx="2">
              <a:srgbClr val="06B4C3">
                <a:shade val="50000"/>
              </a:srgbClr>
            </a:lnRef>
            <a:fillRef idx="1">
              <a:srgbClr val="06B4C3"/>
            </a:fillRef>
            <a:effectRef idx="0">
              <a:srgbClr val="06B4C3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839" y="5212"/>
              <a:ext cx="794" cy="57"/>
            </a:xfrm>
            <a:prstGeom prst="rect">
              <a:avLst/>
            </a:prstGeom>
            <a:solidFill>
              <a:srgbClr val="06B4C3">
                <a:alpha val="50000"/>
              </a:srgbClr>
            </a:solidFill>
            <a:ln>
              <a:noFill/>
            </a:ln>
          </p:spPr>
          <p:style>
            <a:lnRef idx="2">
              <a:srgbClr val="06B4C3">
                <a:shade val="50000"/>
              </a:srgbClr>
            </a:lnRef>
            <a:fillRef idx="1">
              <a:srgbClr val="06B4C3"/>
            </a:fillRef>
            <a:effectRef idx="0">
              <a:srgbClr val="06B4C3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66" y="4743"/>
              <a:ext cx="6670" cy="535"/>
            </a:xfrm>
            <a:prstGeom prst="rect">
              <a:avLst/>
            </a:prstGeom>
            <a:noFill/>
          </p:spPr>
          <p:txBody>
            <a:bodyPr wrap="square" lIns="90000" rIns="90000" rtlCol="0">
              <a:sp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张鹏 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UI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设计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框架设计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模块编程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答辩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/ppt</a:t>
              </a:r>
              <a:endPara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82" y="5221"/>
              <a:ext cx="5743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rgbClr val="464E7C"/>
                  </a:solidFill>
                  <a:ea typeface="苹方 常规" panose="020B0300000000000000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18物联网2班 </a:t>
              </a:r>
              <a:endParaRPr lang="zh-CN" altLang="en-US" sz="1400" b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B20180305230</a:t>
              </a:r>
              <a:endParaRPr lang="zh-CN" altLang="en-US" sz="1400" b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0">
            <a:off x="1099820" y="4703445"/>
            <a:ext cx="4466590" cy="1074420"/>
            <a:chOff x="391" y="4726"/>
            <a:chExt cx="7034" cy="1692"/>
          </a:xfrm>
        </p:grpSpPr>
        <p:sp>
          <p:nvSpPr>
            <p:cNvPr id="38" name="矩形 37"/>
            <p:cNvSpPr/>
            <p:nvPr/>
          </p:nvSpPr>
          <p:spPr>
            <a:xfrm>
              <a:off x="391" y="4726"/>
              <a:ext cx="6904" cy="1692"/>
            </a:xfrm>
            <a:prstGeom prst="rect">
              <a:avLst/>
            </a:prstGeom>
            <a:solidFill>
              <a:srgbClr val="FCFCFC"/>
            </a:solidFill>
            <a:ln w="12700">
              <a:solidFill>
                <a:srgbClr val="06B4C3"/>
              </a:solidFill>
            </a:ln>
            <a:effectLst/>
          </p:spPr>
          <p:style>
            <a:lnRef idx="2">
              <a:srgbClr val="06B4C3">
                <a:shade val="50000"/>
              </a:srgbClr>
            </a:lnRef>
            <a:fillRef idx="1">
              <a:srgbClr val="06B4C3"/>
            </a:fillRef>
            <a:effectRef idx="0">
              <a:srgbClr val="06B4C3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839" y="5212"/>
              <a:ext cx="794" cy="57"/>
            </a:xfrm>
            <a:prstGeom prst="rect">
              <a:avLst/>
            </a:prstGeom>
            <a:solidFill>
              <a:srgbClr val="06B4C3">
                <a:alpha val="50000"/>
              </a:srgbClr>
            </a:solidFill>
            <a:ln>
              <a:noFill/>
            </a:ln>
          </p:spPr>
          <p:style>
            <a:lnRef idx="2">
              <a:srgbClr val="06B4C3">
                <a:shade val="50000"/>
              </a:srgbClr>
            </a:lnRef>
            <a:fillRef idx="1">
              <a:srgbClr val="06B4C3"/>
            </a:fillRef>
            <a:effectRef idx="0">
              <a:srgbClr val="06B4C3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51" y="4741"/>
              <a:ext cx="5364" cy="535"/>
            </a:xfrm>
            <a:prstGeom prst="rect">
              <a:avLst/>
            </a:prstGeom>
            <a:noFill/>
          </p:spPr>
          <p:txBody>
            <a:bodyPr wrap="square" lIns="90000" rIns="90000" rtlCol="0">
              <a:sp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肖雄琪 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感知层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数据库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程序适配</a:t>
              </a:r>
              <a:r>
                <a:rPr lang="en-US" altLang="zh-CN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测试</a:t>
              </a:r>
              <a:endPara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82" y="5221"/>
              <a:ext cx="5743" cy="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>
                <a:lnSpc>
                  <a:spcPct val="150000"/>
                </a:lnSpc>
                <a:defRPr sz="1100" spc="100">
                  <a:solidFill>
                    <a:srgbClr val="464E7C"/>
                  </a:solidFill>
                  <a:ea typeface="苹方 常规" panose="020B0300000000000000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18</a:t>
              </a:r>
              <a:r>
                <a: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物联网</a:t>
              </a:r>
              <a:r>
                <a:rPr lang="en-US" altLang="zh-CN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班 </a:t>
              </a:r>
              <a:endParaRPr lang="zh-CN" altLang="en-US" sz="1400" b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B20180305225</a:t>
              </a:r>
              <a:endParaRPr lang="en-US" altLang="zh-CN" sz="1400" b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6370" y="1210310"/>
            <a:ext cx="723265" cy="4578985"/>
            <a:chOff x="462" y="2526"/>
            <a:chExt cx="1139" cy="7211"/>
          </a:xfrm>
        </p:grpSpPr>
        <p:grpSp>
          <p:nvGrpSpPr>
            <p:cNvPr id="63" name="组合 62"/>
            <p:cNvGrpSpPr/>
            <p:nvPr/>
          </p:nvGrpSpPr>
          <p:grpSpPr>
            <a:xfrm>
              <a:off x="462" y="2526"/>
              <a:ext cx="1091" cy="3451"/>
              <a:chOff x="17852" y="3184"/>
              <a:chExt cx="1091" cy="3451"/>
            </a:xfrm>
          </p:grpSpPr>
          <p:sp>
            <p:nvSpPr>
              <p:cNvPr id="64" name="圆角矩形 63"/>
              <p:cNvSpPr/>
              <p:nvPr/>
            </p:nvSpPr>
            <p:spPr>
              <a:xfrm rot="5400000">
                <a:off x="16688" y="4348"/>
                <a:ext cx="3366" cy="103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7900" y="3315"/>
                <a:ext cx="1043" cy="33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四名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优秀学子</a:t>
                </a:r>
                <a:endParaRPr lang="zh-CN" altLang="en-US" b="1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10" y="6286"/>
              <a:ext cx="1091" cy="3451"/>
              <a:chOff x="17852" y="3184"/>
              <a:chExt cx="1091" cy="3451"/>
            </a:xfrm>
          </p:grpSpPr>
          <p:sp>
            <p:nvSpPr>
              <p:cNvPr id="67" name="圆角矩形 66"/>
              <p:cNvSpPr/>
              <p:nvPr/>
            </p:nvSpPr>
            <p:spPr>
              <a:xfrm rot="5400000">
                <a:off x="16688" y="4348"/>
                <a:ext cx="3366" cy="103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7900" y="3315"/>
                <a:ext cx="1043" cy="33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通宵达旦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实现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082675" y="2315210"/>
            <a:ext cx="4723130" cy="1074420"/>
            <a:chOff x="1708" y="5648"/>
            <a:chExt cx="7438" cy="16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1708" y="5648"/>
              <a:ext cx="7438" cy="1692"/>
              <a:chOff x="391" y="4289"/>
              <a:chExt cx="7438" cy="169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91" y="4289"/>
                <a:ext cx="6904" cy="1692"/>
              </a:xfrm>
              <a:prstGeom prst="rect">
                <a:avLst/>
              </a:prstGeom>
              <a:solidFill>
                <a:srgbClr val="FCFCFC"/>
              </a:solidFill>
              <a:ln w="12700">
                <a:solidFill>
                  <a:srgbClr val="06B4C3"/>
                </a:solidFill>
              </a:ln>
              <a:effectLst/>
            </p:spPr>
            <p:style>
              <a:lnRef idx="2">
                <a:srgbClr val="06B4C3">
                  <a:shade val="50000"/>
                </a:srgbClr>
              </a:lnRef>
              <a:fillRef idx="1">
                <a:srgbClr val="06B4C3"/>
              </a:fillRef>
              <a:effectRef idx="0">
                <a:srgbClr val="06B4C3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39" y="4775"/>
                <a:ext cx="794" cy="57"/>
              </a:xfrm>
              <a:prstGeom prst="rect">
                <a:avLst/>
              </a:prstGeom>
              <a:solidFill>
                <a:srgbClr val="06B4C3">
                  <a:alpha val="50000"/>
                </a:srgbClr>
              </a:solidFill>
              <a:ln>
                <a:noFill/>
              </a:ln>
            </p:spPr>
            <p:style>
              <a:lnRef idx="2">
                <a:srgbClr val="06B4C3">
                  <a:shade val="50000"/>
                </a:srgbClr>
              </a:lnRef>
              <a:fillRef idx="1">
                <a:srgbClr val="06B4C3"/>
              </a:fillRef>
              <a:effectRef idx="0">
                <a:srgbClr val="06B4C3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448" y="4307"/>
                <a:ext cx="6381" cy="535"/>
              </a:xfrm>
              <a:prstGeom prst="rect">
                <a:avLst/>
              </a:prstGeom>
              <a:noFill/>
            </p:spPr>
            <p:txBody>
              <a:bodyPr wrap="square" lIns="90000" rIns="90000" rtlCol="0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罗坚 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算法优化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逻辑设计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程序优化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应用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层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682" y="4784"/>
                <a:ext cx="5743" cy="1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rgbClr val="464E7C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4D4D4D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18物联网2班 </a:t>
                </a:r>
                <a:endPara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4D4D4D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B20180305201</a:t>
                </a:r>
                <a:endPara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78" name="图片 77" descr="OO6([AB9U1@X98TNO79X0(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6" y="5690"/>
              <a:ext cx="1209" cy="1607"/>
            </a:xfrm>
            <a:prstGeom prst="rect">
              <a:avLst/>
            </a:prstGeom>
          </p:spPr>
        </p:pic>
      </p:grpSp>
      <p:pic>
        <p:nvPicPr>
          <p:cNvPr id="80" name="图片 79" descr="{`7TRPU`O4)DJ)%1TV8$QPG"/>
          <p:cNvPicPr>
            <a:picLocks noChangeAspect="1"/>
          </p:cNvPicPr>
          <p:nvPr/>
        </p:nvPicPr>
        <p:blipFill>
          <a:blip r:embed="rId4"/>
          <a:srcRect l="10784" t="15719" r="22817" b="8396"/>
          <a:stretch>
            <a:fillRect/>
          </a:stretch>
        </p:blipFill>
        <p:spPr>
          <a:xfrm>
            <a:off x="1099820" y="1210310"/>
            <a:ext cx="777875" cy="10471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77595" y="3432810"/>
            <a:ext cx="4528820" cy="1219200"/>
            <a:chOff x="1700" y="3620"/>
            <a:chExt cx="7132" cy="1920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1700" y="3620"/>
              <a:ext cx="7132" cy="1920"/>
              <a:chOff x="9527" y="3379"/>
              <a:chExt cx="7132" cy="192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527" y="3391"/>
                <a:ext cx="6904" cy="1908"/>
              </a:xfrm>
              <a:prstGeom prst="rect">
                <a:avLst/>
              </a:prstGeom>
              <a:solidFill>
                <a:srgbClr val="FCFCFC"/>
              </a:solidFill>
              <a:ln w="12700">
                <a:solidFill>
                  <a:srgbClr val="06B4C3"/>
                </a:solidFill>
              </a:ln>
              <a:effectLst/>
            </p:spPr>
            <p:style>
              <a:lnRef idx="2">
                <a:srgbClr val="06B4C3">
                  <a:shade val="50000"/>
                </a:srgbClr>
              </a:lnRef>
              <a:fillRef idx="1">
                <a:srgbClr val="06B4C3"/>
              </a:fillRef>
              <a:effectRef idx="0">
                <a:srgbClr val="06B4C3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75" y="3877"/>
                <a:ext cx="850" cy="68"/>
              </a:xfrm>
              <a:prstGeom prst="rect">
                <a:avLst/>
              </a:prstGeom>
              <a:solidFill>
                <a:srgbClr val="06B4C3">
                  <a:alpha val="50000"/>
                </a:srgbClr>
              </a:solidFill>
              <a:ln>
                <a:noFill/>
              </a:ln>
            </p:spPr>
            <p:style>
              <a:lnRef idx="2">
                <a:srgbClr val="06B4C3">
                  <a:shade val="50000"/>
                </a:srgbClr>
              </a:lnRef>
              <a:fillRef idx="1">
                <a:srgbClr val="06B4C3"/>
              </a:fillRef>
              <a:effectRef idx="0">
                <a:srgbClr val="06B4C3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0549" y="3379"/>
                <a:ext cx="6110" cy="535"/>
              </a:xfrm>
              <a:prstGeom prst="rect">
                <a:avLst/>
              </a:prstGeom>
              <a:noFill/>
            </p:spPr>
            <p:txBody>
              <a:bodyPr wrap="square" lIns="90000" rIns="90000" rtlCol="0">
                <a:spAutoFit/>
              </a:bodyPr>
              <a:lstStyle/>
              <a:p>
                <a:pPr algn="ctr" defTabSz="14224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明晓星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   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网络层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程序优化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算法优化</a:t>
                </a:r>
                <a:r>
                  <a:rPr lang="en-US" altLang="zh-CN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/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测试</a:t>
                </a:r>
                <a:endParaRPr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735" y="3914"/>
                <a:ext cx="5827" cy="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rgbClr val="464E7C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4D4D4D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18物联网2班 </a:t>
                </a:r>
                <a:endPara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b="1" dirty="0">
                    <a:solidFill>
                      <a:srgbClr val="4D4D4D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B20180305218</a:t>
                </a:r>
                <a:endParaRPr lang="zh-CN" altLang="en-US" sz="1400" b="1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82" name="图片 81" descr=")}}7FZO`PJ`JJ)JM9M6X}JQ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6" y="3650"/>
              <a:ext cx="1242" cy="1874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1115695" y="4729480"/>
            <a:ext cx="766800" cy="1018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4399" r="17100"/>
          <a:stretch>
            <a:fillRect/>
          </a:stretch>
        </p:blipFill>
        <p:spPr>
          <a:xfrm>
            <a:off x="9863503" y="3531781"/>
            <a:ext cx="2004513" cy="22758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3949" r="3949"/>
          <a:stretch>
            <a:fillRect/>
          </a:stretch>
        </p:blipFill>
        <p:spPr>
          <a:xfrm>
            <a:off x="7775984" y="1172946"/>
            <a:ext cx="4092032" cy="2275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581" r="16581"/>
          <a:stretch>
            <a:fillRect/>
          </a:stretch>
        </p:blipFill>
        <p:spPr>
          <a:xfrm>
            <a:off x="5688464" y="1172946"/>
            <a:ext cx="2004513" cy="22758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8764" b="7782"/>
          <a:stretch>
            <a:fillRect/>
          </a:stretch>
        </p:blipFill>
        <p:spPr>
          <a:xfrm>
            <a:off x="5688464" y="3531781"/>
            <a:ext cx="4092032" cy="2275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ocer搜索：半想象现实   http://chn.docer.com/works/?userid=199927538"/>
          <p:cNvSpPr/>
          <p:nvPr/>
        </p:nvSpPr>
        <p:spPr>
          <a:xfrm>
            <a:off x="9963642" y="1908032"/>
            <a:ext cx="1839600" cy="2880320"/>
          </a:xfrm>
          <a:prstGeom prst="roundRect">
            <a:avLst>
              <a:gd name="adj" fmla="val 10152"/>
            </a:avLst>
          </a:prstGeom>
          <a:solidFill>
            <a:srgbClr val="7391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需求分析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" name="Docer搜索：半想象现实   http://chn.docer.com/works/?userid=199927538"/>
          <p:cNvSpPr/>
          <p:nvPr/>
        </p:nvSpPr>
        <p:spPr>
          <a:xfrm>
            <a:off x="594804" y="1924591"/>
            <a:ext cx="1837677" cy="2880320"/>
          </a:xfrm>
          <a:prstGeom prst="roundRect">
            <a:avLst>
              <a:gd name="adj" fmla="val 10152"/>
            </a:avLst>
          </a:prstGeom>
          <a:solidFill>
            <a:srgbClr val="7091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25" name="Docer搜索：半想象现实   http://chn.docer.com/works/?userid=199927538"/>
          <p:cNvSpPr/>
          <p:nvPr/>
        </p:nvSpPr>
        <p:spPr>
          <a:xfrm>
            <a:off x="3019888" y="1908032"/>
            <a:ext cx="1839600" cy="2880320"/>
          </a:xfrm>
          <a:prstGeom prst="roundRect">
            <a:avLst>
              <a:gd name="adj" fmla="val 10152"/>
            </a:avLst>
          </a:prstGeom>
          <a:solidFill>
            <a:srgbClr val="7091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方正四岁半简体" panose="02010600010101010101" charset="-122"/>
            </a:endParaRPr>
          </a:p>
        </p:txBody>
      </p:sp>
      <p:sp>
        <p:nvSpPr>
          <p:cNvPr id="26" name="Docer搜索：半想象现实   http://chn.docer.com/works/?userid=199927538"/>
          <p:cNvSpPr/>
          <p:nvPr/>
        </p:nvSpPr>
        <p:spPr>
          <a:xfrm>
            <a:off x="5484010" y="1935413"/>
            <a:ext cx="1839600" cy="2880320"/>
          </a:xfrm>
          <a:prstGeom prst="roundRect">
            <a:avLst>
              <a:gd name="adj" fmla="val 10152"/>
            </a:avLst>
          </a:prstGeom>
          <a:solidFill>
            <a:srgbClr val="BDD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7789803" y="1908032"/>
            <a:ext cx="1839600" cy="2880320"/>
          </a:xfrm>
          <a:prstGeom prst="roundRect">
            <a:avLst>
              <a:gd name="adj" fmla="val 10152"/>
            </a:avLst>
          </a:prstGeom>
          <a:solidFill>
            <a:srgbClr val="7391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29" name="Docer搜索：半想象现实   http://chn.docer.com/works/?userid=199927538"/>
          <p:cNvSpPr/>
          <p:nvPr/>
        </p:nvSpPr>
        <p:spPr>
          <a:xfrm>
            <a:off x="207380" y="2558375"/>
            <a:ext cx="11662065" cy="647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grpSp>
        <p:nvGrpSpPr>
          <p:cNvPr id="31" name="Docer搜索：半想象现实   http://chn.docer.com/works/?userid=199927538"/>
          <p:cNvGrpSpPr/>
          <p:nvPr/>
        </p:nvGrpSpPr>
        <p:grpSpPr>
          <a:xfrm>
            <a:off x="3772528" y="1997547"/>
            <a:ext cx="360789" cy="471641"/>
            <a:chOff x="5089525" y="1127126"/>
            <a:chExt cx="547688" cy="715962"/>
          </a:xfrm>
          <a:solidFill>
            <a:schemeClr val="bg1"/>
          </a:solidFill>
        </p:grpSpPr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5089525" y="1223963"/>
              <a:ext cx="34925" cy="619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5159375" y="1127126"/>
              <a:ext cx="477838" cy="436563"/>
            </a:xfrm>
            <a:custGeom>
              <a:avLst/>
              <a:gdLst>
                <a:gd name="T0" fmla="*/ 0 w 55"/>
                <a:gd name="T1" fmla="*/ 10 h 50"/>
                <a:gd name="T2" fmla="*/ 0 w 55"/>
                <a:gd name="T3" fmla="*/ 44 h 50"/>
                <a:gd name="T4" fmla="*/ 55 w 55"/>
                <a:gd name="T5" fmla="*/ 42 h 50"/>
                <a:gd name="T6" fmla="*/ 55 w 55"/>
                <a:gd name="T7" fmla="*/ 8 h 50"/>
                <a:gd name="T8" fmla="*/ 0 w 55"/>
                <a:gd name="T9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0">
                  <a:moveTo>
                    <a:pt x="0" y="1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21" y="35"/>
                    <a:pt x="33" y="50"/>
                    <a:pt x="55" y="42"/>
                  </a:cubicBezTo>
                  <a:cubicBezTo>
                    <a:pt x="55" y="31"/>
                    <a:pt x="55" y="19"/>
                    <a:pt x="55" y="8"/>
                  </a:cubicBezTo>
                  <a:cubicBezTo>
                    <a:pt x="33" y="16"/>
                    <a:pt x="2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sp>
        <p:nvSpPr>
          <p:cNvPr id="34" name="Docer搜索：半想象现实   http://chn.docer.com/works/?userid=199927538"/>
          <p:cNvSpPr>
            <a:spLocks noEditPoints="1"/>
          </p:cNvSpPr>
          <p:nvPr/>
        </p:nvSpPr>
        <p:spPr bwMode="auto">
          <a:xfrm>
            <a:off x="1376850" y="2119207"/>
            <a:ext cx="247278" cy="354629"/>
          </a:xfrm>
          <a:custGeom>
            <a:avLst/>
            <a:gdLst>
              <a:gd name="T0" fmla="*/ 41 w 61"/>
              <a:gd name="T1" fmla="*/ 33 h 87"/>
              <a:gd name="T2" fmla="*/ 49 w 61"/>
              <a:gd name="T3" fmla="*/ 18 h 87"/>
              <a:gd name="T4" fmla="*/ 30 w 61"/>
              <a:gd name="T5" fmla="*/ 0 h 87"/>
              <a:gd name="T6" fmla="*/ 11 w 61"/>
              <a:gd name="T7" fmla="*/ 18 h 87"/>
              <a:gd name="T8" fmla="*/ 20 w 61"/>
              <a:gd name="T9" fmla="*/ 33 h 87"/>
              <a:gd name="T10" fmla="*/ 0 w 61"/>
              <a:gd name="T11" fmla="*/ 66 h 87"/>
              <a:gd name="T12" fmla="*/ 0 w 61"/>
              <a:gd name="T13" fmla="*/ 72 h 87"/>
              <a:gd name="T14" fmla="*/ 30 w 61"/>
              <a:gd name="T15" fmla="*/ 87 h 87"/>
              <a:gd name="T16" fmla="*/ 60 w 61"/>
              <a:gd name="T17" fmla="*/ 72 h 87"/>
              <a:gd name="T18" fmla="*/ 61 w 61"/>
              <a:gd name="T19" fmla="*/ 66 h 87"/>
              <a:gd name="T20" fmla="*/ 41 w 61"/>
              <a:gd name="T21" fmla="*/ 33 h 87"/>
              <a:gd name="T22" fmla="*/ 49 w 61"/>
              <a:gd name="T23" fmla="*/ 45 h 87"/>
              <a:gd name="T24" fmla="*/ 30 w 61"/>
              <a:gd name="T25" fmla="*/ 74 h 87"/>
              <a:gd name="T26" fmla="*/ 28 w 61"/>
              <a:gd name="T27" fmla="*/ 76 h 87"/>
              <a:gd name="T28" fmla="*/ 27 w 61"/>
              <a:gd name="T29" fmla="*/ 76 h 87"/>
              <a:gd name="T30" fmla="*/ 25 w 61"/>
              <a:gd name="T31" fmla="*/ 74 h 87"/>
              <a:gd name="T32" fmla="*/ 12 w 61"/>
              <a:gd name="T33" fmla="*/ 57 h 87"/>
              <a:gd name="T34" fmla="*/ 11 w 61"/>
              <a:gd name="T35" fmla="*/ 57 h 87"/>
              <a:gd name="T36" fmla="*/ 19 w 61"/>
              <a:gd name="T37" fmla="*/ 57 h 87"/>
              <a:gd name="T38" fmla="*/ 27 w 61"/>
              <a:gd name="T39" fmla="*/ 67 h 87"/>
              <a:gd name="T40" fmla="*/ 44 w 61"/>
              <a:gd name="T41" fmla="*/ 42 h 87"/>
              <a:gd name="T42" fmla="*/ 48 w 61"/>
              <a:gd name="T43" fmla="*/ 41 h 87"/>
              <a:gd name="T44" fmla="*/ 49 w 61"/>
              <a:gd name="T45" fmla="*/ 4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1" h="87">
                <a:moveTo>
                  <a:pt x="41" y="33"/>
                </a:moveTo>
                <a:cubicBezTo>
                  <a:pt x="46" y="30"/>
                  <a:pt x="49" y="24"/>
                  <a:pt x="49" y="18"/>
                </a:cubicBezTo>
                <a:cubicBezTo>
                  <a:pt x="49" y="8"/>
                  <a:pt x="41" y="0"/>
                  <a:pt x="30" y="0"/>
                </a:cubicBezTo>
                <a:cubicBezTo>
                  <a:pt x="20" y="0"/>
                  <a:pt x="11" y="8"/>
                  <a:pt x="11" y="18"/>
                </a:cubicBezTo>
                <a:cubicBezTo>
                  <a:pt x="11" y="24"/>
                  <a:pt x="15" y="30"/>
                  <a:pt x="20" y="33"/>
                </a:cubicBezTo>
                <a:cubicBezTo>
                  <a:pt x="8" y="38"/>
                  <a:pt x="0" y="50"/>
                  <a:pt x="0" y="66"/>
                </a:cubicBezTo>
                <a:cubicBezTo>
                  <a:pt x="0" y="68"/>
                  <a:pt x="0" y="70"/>
                  <a:pt x="0" y="72"/>
                </a:cubicBezTo>
                <a:cubicBezTo>
                  <a:pt x="8" y="82"/>
                  <a:pt x="18" y="87"/>
                  <a:pt x="30" y="87"/>
                </a:cubicBezTo>
                <a:cubicBezTo>
                  <a:pt x="42" y="87"/>
                  <a:pt x="53" y="82"/>
                  <a:pt x="60" y="72"/>
                </a:cubicBezTo>
                <a:cubicBezTo>
                  <a:pt x="61" y="70"/>
                  <a:pt x="61" y="68"/>
                  <a:pt x="61" y="66"/>
                </a:cubicBezTo>
                <a:cubicBezTo>
                  <a:pt x="61" y="50"/>
                  <a:pt x="53" y="38"/>
                  <a:pt x="41" y="33"/>
                </a:cubicBezTo>
                <a:close/>
                <a:moveTo>
                  <a:pt x="49" y="45"/>
                </a:moveTo>
                <a:cubicBezTo>
                  <a:pt x="30" y="74"/>
                  <a:pt x="30" y="74"/>
                  <a:pt x="30" y="74"/>
                </a:cubicBezTo>
                <a:cubicBezTo>
                  <a:pt x="30" y="75"/>
                  <a:pt x="29" y="76"/>
                  <a:pt x="28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6"/>
                  <a:pt x="26" y="75"/>
                  <a:pt x="25" y="74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27" y="67"/>
                  <a:pt x="27" y="67"/>
                  <a:pt x="27" y="67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1"/>
                  <a:pt x="46" y="40"/>
                  <a:pt x="48" y="41"/>
                </a:cubicBezTo>
                <a:cubicBezTo>
                  <a:pt x="49" y="42"/>
                  <a:pt x="50" y="44"/>
                  <a:pt x="49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5" dirty="0">
              <a:solidFill>
                <a:prstClr val="black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grpSp>
        <p:nvGrpSpPr>
          <p:cNvPr id="35" name="Docer搜索：半想象现实   http://chn.docer.com/works/?userid=199927538"/>
          <p:cNvGrpSpPr/>
          <p:nvPr/>
        </p:nvGrpSpPr>
        <p:grpSpPr>
          <a:xfrm>
            <a:off x="6256220" y="2137528"/>
            <a:ext cx="314691" cy="281984"/>
            <a:chOff x="9448800" y="1276351"/>
            <a:chExt cx="565150" cy="506413"/>
          </a:xfrm>
          <a:solidFill>
            <a:schemeClr val="bg1"/>
          </a:solidFill>
        </p:grpSpPr>
        <p:sp>
          <p:nvSpPr>
            <p:cNvPr id="36" name="Freeform 119"/>
            <p:cNvSpPr/>
            <p:nvPr/>
          </p:nvSpPr>
          <p:spPr bwMode="auto">
            <a:xfrm>
              <a:off x="9848850" y="1293813"/>
              <a:ext cx="165100" cy="471488"/>
            </a:xfrm>
            <a:custGeom>
              <a:avLst/>
              <a:gdLst>
                <a:gd name="T0" fmla="*/ 15 w 19"/>
                <a:gd name="T1" fmla="*/ 27 h 54"/>
                <a:gd name="T2" fmla="*/ 0 w 19"/>
                <a:gd name="T3" fmla="*/ 3 h 54"/>
                <a:gd name="T4" fmla="*/ 2 w 19"/>
                <a:gd name="T5" fmla="*/ 0 h 54"/>
                <a:gd name="T6" fmla="*/ 19 w 19"/>
                <a:gd name="T7" fmla="*/ 27 h 54"/>
                <a:gd name="T8" fmla="*/ 1 w 19"/>
                <a:gd name="T9" fmla="*/ 54 h 54"/>
                <a:gd name="T10" fmla="*/ 0 w 19"/>
                <a:gd name="T11" fmla="*/ 51 h 54"/>
                <a:gd name="T12" fmla="*/ 15 w 19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15" y="27"/>
                  </a:moveTo>
                  <a:cubicBezTo>
                    <a:pt x="15" y="16"/>
                    <a:pt x="9" y="7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5"/>
                    <a:pt x="19" y="15"/>
                    <a:pt x="19" y="27"/>
                  </a:cubicBezTo>
                  <a:cubicBezTo>
                    <a:pt x="19" y="39"/>
                    <a:pt x="11" y="49"/>
                    <a:pt x="1" y="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47"/>
                    <a:pt x="15" y="38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37" name="Freeform 120"/>
            <p:cNvSpPr/>
            <p:nvPr/>
          </p:nvSpPr>
          <p:spPr bwMode="auto">
            <a:xfrm>
              <a:off x="9788525" y="1336676"/>
              <a:ext cx="147638" cy="384175"/>
            </a:xfrm>
            <a:custGeom>
              <a:avLst/>
              <a:gdLst>
                <a:gd name="T0" fmla="*/ 14 w 17"/>
                <a:gd name="T1" fmla="*/ 22 h 44"/>
                <a:gd name="T2" fmla="*/ 1 w 17"/>
                <a:gd name="T3" fmla="*/ 3 h 44"/>
                <a:gd name="T4" fmla="*/ 2 w 17"/>
                <a:gd name="T5" fmla="*/ 0 h 44"/>
                <a:gd name="T6" fmla="*/ 17 w 17"/>
                <a:gd name="T7" fmla="*/ 22 h 44"/>
                <a:gd name="T8" fmla="*/ 2 w 17"/>
                <a:gd name="T9" fmla="*/ 44 h 44"/>
                <a:gd name="T10" fmla="*/ 0 w 17"/>
                <a:gd name="T11" fmla="*/ 41 h 44"/>
                <a:gd name="T12" fmla="*/ 14 w 17"/>
                <a:gd name="T1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4">
                  <a:moveTo>
                    <a:pt x="14" y="22"/>
                  </a:moveTo>
                  <a:cubicBezTo>
                    <a:pt x="14" y="13"/>
                    <a:pt x="8" y="6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3"/>
                    <a:pt x="17" y="12"/>
                    <a:pt x="17" y="22"/>
                  </a:cubicBezTo>
                  <a:cubicBezTo>
                    <a:pt x="17" y="32"/>
                    <a:pt x="11" y="41"/>
                    <a:pt x="2" y="4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38"/>
                    <a:pt x="14" y="31"/>
                    <a:pt x="1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38" name="Freeform 121"/>
            <p:cNvSpPr/>
            <p:nvPr/>
          </p:nvSpPr>
          <p:spPr bwMode="auto">
            <a:xfrm>
              <a:off x="9571038" y="1276351"/>
              <a:ext cx="165100" cy="506413"/>
            </a:xfrm>
            <a:custGeom>
              <a:avLst/>
              <a:gdLst>
                <a:gd name="T0" fmla="*/ 0 w 104"/>
                <a:gd name="T1" fmla="*/ 93 h 319"/>
                <a:gd name="T2" fmla="*/ 0 w 104"/>
                <a:gd name="T3" fmla="*/ 225 h 319"/>
                <a:gd name="T4" fmla="*/ 66 w 104"/>
                <a:gd name="T5" fmla="*/ 280 h 319"/>
                <a:gd name="T6" fmla="*/ 66 w 104"/>
                <a:gd name="T7" fmla="*/ 165 h 319"/>
                <a:gd name="T8" fmla="*/ 77 w 104"/>
                <a:gd name="T9" fmla="*/ 165 h 319"/>
                <a:gd name="T10" fmla="*/ 77 w 104"/>
                <a:gd name="T11" fmla="*/ 291 h 319"/>
                <a:gd name="T12" fmla="*/ 104 w 104"/>
                <a:gd name="T13" fmla="*/ 319 h 319"/>
                <a:gd name="T14" fmla="*/ 104 w 104"/>
                <a:gd name="T15" fmla="*/ 0 h 319"/>
                <a:gd name="T16" fmla="*/ 0 w 104"/>
                <a:gd name="T17" fmla="*/ 9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319">
                  <a:moveTo>
                    <a:pt x="0" y="93"/>
                  </a:moveTo>
                  <a:lnTo>
                    <a:pt x="0" y="225"/>
                  </a:lnTo>
                  <a:lnTo>
                    <a:pt x="66" y="280"/>
                  </a:lnTo>
                  <a:lnTo>
                    <a:pt x="66" y="165"/>
                  </a:lnTo>
                  <a:lnTo>
                    <a:pt x="77" y="165"/>
                  </a:lnTo>
                  <a:lnTo>
                    <a:pt x="77" y="291"/>
                  </a:lnTo>
                  <a:lnTo>
                    <a:pt x="104" y="319"/>
                  </a:lnTo>
                  <a:lnTo>
                    <a:pt x="104" y="0"/>
                  </a:lnTo>
                  <a:lnTo>
                    <a:pt x="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39" name="Freeform 122"/>
            <p:cNvSpPr/>
            <p:nvPr/>
          </p:nvSpPr>
          <p:spPr bwMode="auto">
            <a:xfrm>
              <a:off x="9448800" y="1433513"/>
              <a:ext cx="96838" cy="192088"/>
            </a:xfrm>
            <a:custGeom>
              <a:avLst/>
              <a:gdLst>
                <a:gd name="T0" fmla="*/ 0 w 61"/>
                <a:gd name="T1" fmla="*/ 0 h 121"/>
                <a:gd name="T2" fmla="*/ 0 w 61"/>
                <a:gd name="T3" fmla="*/ 121 h 121"/>
                <a:gd name="T4" fmla="*/ 33 w 61"/>
                <a:gd name="T5" fmla="*/ 121 h 121"/>
                <a:gd name="T6" fmla="*/ 33 w 61"/>
                <a:gd name="T7" fmla="*/ 55 h 121"/>
                <a:gd name="T8" fmla="*/ 44 w 61"/>
                <a:gd name="T9" fmla="*/ 55 h 121"/>
                <a:gd name="T10" fmla="*/ 44 w 61"/>
                <a:gd name="T11" fmla="*/ 121 h 121"/>
                <a:gd name="T12" fmla="*/ 61 w 61"/>
                <a:gd name="T13" fmla="*/ 121 h 121"/>
                <a:gd name="T14" fmla="*/ 61 w 61"/>
                <a:gd name="T15" fmla="*/ 0 h 121"/>
                <a:gd name="T16" fmla="*/ 0 w 61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21">
                  <a:moveTo>
                    <a:pt x="0" y="0"/>
                  </a:moveTo>
                  <a:lnTo>
                    <a:pt x="0" y="121"/>
                  </a:lnTo>
                  <a:lnTo>
                    <a:pt x="33" y="121"/>
                  </a:lnTo>
                  <a:lnTo>
                    <a:pt x="33" y="55"/>
                  </a:lnTo>
                  <a:lnTo>
                    <a:pt x="44" y="55"/>
                  </a:lnTo>
                  <a:lnTo>
                    <a:pt x="44" y="121"/>
                  </a:lnTo>
                  <a:lnTo>
                    <a:pt x="61" y="121"/>
                  </a:lnTo>
                  <a:lnTo>
                    <a:pt x="6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grpSp>
        <p:nvGrpSpPr>
          <p:cNvPr id="40" name="Docer搜索：半想象现实   http://chn.docer.com/works/?userid=199927538"/>
          <p:cNvGrpSpPr/>
          <p:nvPr/>
        </p:nvGrpSpPr>
        <p:grpSpPr>
          <a:xfrm>
            <a:off x="8575344" y="2088406"/>
            <a:ext cx="364433" cy="353714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41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42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43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44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45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46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5" dirty="0">
                <a:solidFill>
                  <a:prstClr val="black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sp>
        <p:nvSpPr>
          <p:cNvPr id="47" name="Docer搜索：半想象现实   http://chn.docer.com/works/?userid=199927538"/>
          <p:cNvSpPr txBox="1"/>
          <p:nvPr/>
        </p:nvSpPr>
        <p:spPr>
          <a:xfrm>
            <a:off x="549971" y="3478380"/>
            <a:ext cx="2012296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电阻式感湿</a:t>
            </a:r>
            <a:r>
              <a:rPr lang="zh-CN" altLang="en-US" sz="1100" b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元件使用</a:t>
            </a:r>
            <a:endParaRPr lang="zh-CN" altLang="en-US" sz="11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NTC测温元件使用</a:t>
            </a:r>
            <a:endParaRPr lang="en-US" altLang="zh-CN" sz="11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数据通讯通过串口发送</a:t>
            </a:r>
            <a:endParaRPr lang="zh-CN" altLang="en-US" sz="110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48" name="Docer搜索：半想象现实   http://chn.docer.com/works/?userid=199927538"/>
          <p:cNvSpPr txBox="1"/>
          <p:nvPr/>
        </p:nvSpPr>
        <p:spPr>
          <a:xfrm>
            <a:off x="576888" y="2652004"/>
            <a:ext cx="1818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传感器及硬件使用</a:t>
            </a:r>
            <a:endParaRPr lang="zh-CN" altLang="en-US" sz="1600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49" name="Docer搜索：半想象现实   http://chn.docer.com/works/?userid=199927538"/>
          <p:cNvSpPr txBox="1"/>
          <p:nvPr/>
        </p:nvSpPr>
        <p:spPr>
          <a:xfrm>
            <a:off x="3031057" y="3478380"/>
            <a:ext cx="206674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使用</a:t>
            </a:r>
            <a:r>
              <a:rPr lang="en-US" altLang="zh-CN" sz="1100" b="1" dirty="0">
                <a:solidFill>
                  <a:schemeClr val="bg1"/>
                </a:solidFill>
                <a:ea typeface="方正四岁半简体" panose="02010600010101010101" charset="-122"/>
              </a:rPr>
              <a:t>QWT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模块显示图表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设置阈值控制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报警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客户端显示分析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结果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日志记录错误数据及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时间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</p:txBody>
      </p:sp>
      <p:sp>
        <p:nvSpPr>
          <p:cNvPr id="50" name="Docer搜索：半想象现实   http://chn.docer.com/works/?userid=199927538"/>
          <p:cNvSpPr txBox="1"/>
          <p:nvPr/>
        </p:nvSpPr>
        <p:spPr>
          <a:xfrm>
            <a:off x="5444226" y="3317835"/>
            <a:ext cx="1894205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51" name="Docer搜索：半想象现实   http://chn.docer.com/works/?userid=199927538"/>
          <p:cNvSpPr txBox="1"/>
          <p:nvPr/>
        </p:nvSpPr>
        <p:spPr>
          <a:xfrm>
            <a:off x="7895326" y="3317835"/>
            <a:ext cx="1894205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b="1" dirty="0">
              <a:solidFill>
                <a:schemeClr val="bg1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</a:endParaRPr>
          </a:p>
        </p:txBody>
      </p:sp>
      <p:sp>
        <p:nvSpPr>
          <p:cNvPr id="52" name="Docer搜索：半想象现实   http://chn.docer.com/works/?userid=199927538"/>
          <p:cNvSpPr txBox="1"/>
          <p:nvPr/>
        </p:nvSpPr>
        <p:spPr>
          <a:xfrm>
            <a:off x="2746340" y="2676609"/>
            <a:ext cx="22332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数据处理及</a:t>
            </a:r>
            <a:r>
              <a:rPr lang="zh-CN" altLang="en-US" sz="14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分析</a:t>
            </a:r>
            <a:endParaRPr lang="zh-CN" altLang="en-US" sz="1400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53" name="Docer搜索：半想象现实   http://chn.docer.com/works/?userid=199927538"/>
          <p:cNvSpPr txBox="1"/>
          <p:nvPr/>
        </p:nvSpPr>
        <p:spPr>
          <a:xfrm>
            <a:off x="5210204" y="2676609"/>
            <a:ext cx="22453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UI</a:t>
            </a:r>
            <a:r>
              <a:rPr lang="zh-CN" altLang="en-US" sz="14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设计与功能</a:t>
            </a:r>
            <a:r>
              <a:rPr lang="zh-CN" altLang="en-US" sz="14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实现</a:t>
            </a:r>
            <a:endParaRPr lang="zh-CN" altLang="en-US" sz="1400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54" name="Docer搜索：半想象现实   http://chn.docer.com/works/?userid=199927538"/>
          <p:cNvSpPr txBox="1"/>
          <p:nvPr/>
        </p:nvSpPr>
        <p:spPr>
          <a:xfrm>
            <a:off x="8073551" y="2656189"/>
            <a:ext cx="1409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智能家居</a:t>
            </a:r>
            <a:r>
              <a:rPr lang="zh-CN" altLang="en-US" sz="16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中控</a:t>
            </a:r>
            <a:endParaRPr lang="zh-CN" altLang="en-US" sz="1600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73256" y="3477284"/>
            <a:ext cx="2026471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设计窗口与页面布局</a:t>
            </a:r>
            <a:endParaRPr lang="en-US" altLang="zh-CN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卡片式呈现系统</a:t>
            </a:r>
            <a:endParaRPr lang="en-US" altLang="zh-CN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solidFill>
                  <a:schemeClr val="bg1"/>
                </a:solidFill>
                <a:ea typeface="方正四岁半简体" panose="02010600010101010101" charset="-122"/>
              </a:rPr>
              <a:t>CSS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与</a:t>
            </a:r>
            <a:r>
              <a:rPr lang="en-US" altLang="zh-CN" sz="1100" b="1" dirty="0">
                <a:solidFill>
                  <a:schemeClr val="bg1"/>
                </a:solidFill>
                <a:ea typeface="方正四岁半简体" panose="02010600010101010101" charset="-122"/>
              </a:rPr>
              <a:t>QT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功能实现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</p:txBody>
      </p:sp>
      <p:sp>
        <p:nvSpPr>
          <p:cNvPr id="58" name="Docer搜索：半想象现实   http://chn.docer.com/works/?userid=199927538"/>
          <p:cNvSpPr txBox="1"/>
          <p:nvPr/>
        </p:nvSpPr>
        <p:spPr>
          <a:xfrm>
            <a:off x="10585920" y="2652003"/>
            <a:ext cx="595035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4F6342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其他</a:t>
            </a:r>
            <a:endParaRPr lang="zh-CN" altLang="en-US" sz="1600" b="1" dirty="0">
              <a:solidFill>
                <a:srgbClr val="4F6342"/>
              </a:solidFill>
              <a:latin typeface="方正四岁半简体" panose="02010600010101010101" charset="-122"/>
              <a:ea typeface="方正四岁半简体" panose="02010600010101010101" charset="-122"/>
              <a:cs typeface="方正四岁半简体" panose="02010600010101010101" charset="-122"/>
              <a:sym typeface="+mn-ea"/>
            </a:endParaRPr>
          </a:p>
        </p:txBody>
      </p:sp>
      <p:sp>
        <p:nvSpPr>
          <p:cNvPr id="59" name="îSḷíḓê"/>
          <p:cNvSpPr/>
          <p:nvPr/>
        </p:nvSpPr>
        <p:spPr>
          <a:xfrm>
            <a:off x="10732820" y="2119207"/>
            <a:ext cx="301234" cy="2810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latin typeface="微软雅黑" panose="020B0503020204020204" charset="-122"/>
              <a:ea typeface="微软雅黑" panose="020B0503020204020204" charset="-122"/>
              <a:sym typeface="FZHei-B01S" panose="02010601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049545" y="3470922"/>
            <a:ext cx="202647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自主搭建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云平台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数据库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设计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人机交互与界面友好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性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07221" y="3474221"/>
            <a:ext cx="1874486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中控台控制所有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家居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子控制界面控制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设备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设备状态显示及</a:t>
            </a:r>
            <a:r>
              <a:rPr lang="zh-CN" altLang="en-US" sz="1100" b="1" dirty="0">
                <a:solidFill>
                  <a:schemeClr val="bg1"/>
                </a:solidFill>
                <a:ea typeface="方正四岁半简体" panose="02010600010101010101" charset="-122"/>
              </a:rPr>
              <a:t>转换</a:t>
            </a:r>
            <a:endParaRPr lang="zh-CN" altLang="en-US" sz="1100" b="1" dirty="0">
              <a:solidFill>
                <a:schemeClr val="bg1"/>
              </a:solidFill>
              <a:ea typeface="方正四岁半简体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18" grpId="0" bldLvl="0" animBg="1"/>
      <p:bldP spid="18" grpId="1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9" grpId="0" bldLvl="0" animBg="1"/>
      <p:bldP spid="29" grpId="1" animBg="1"/>
      <p:bldP spid="48" grpId="0"/>
      <p:bldP spid="48" grpId="1"/>
      <p:bldP spid="52" grpId="0"/>
      <p:bldP spid="52" grpId="1"/>
      <p:bldP spid="53" grpId="0"/>
      <p:bldP spid="53" grpId="1"/>
      <p:bldP spid="54" grpId="0"/>
      <p:bldP spid="54" grpId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/>
          <p:cNvSpPr txBox="1"/>
          <p:nvPr/>
        </p:nvSpPr>
        <p:spPr>
          <a:xfrm>
            <a:off x="3476625" y="2974023"/>
            <a:ext cx="5467985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dist"/>
            <a:r>
              <a:rPr lang="zh-CN" altLang="en-US" sz="4000" b="1" dirty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系统设计与实现</a:t>
            </a:r>
            <a:endParaRPr lang="zh-CN" altLang="en-US" sz="4000" b="1" dirty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93988" y="1945537"/>
            <a:ext cx="936104" cy="9361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ea typeface="+mj-ea"/>
              </a:rPr>
              <a:t>0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en-US" sz="3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34690" y="3743960"/>
            <a:ext cx="585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design and implementation of the system</a:t>
            </a:r>
            <a:endParaRPr lang="zh-CN" altLang="en-US" sz="2000" dirty="0" smtClean="0">
              <a:solidFill>
                <a:schemeClr val="tx2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 rot="10800000">
            <a:off x="0" y="0"/>
            <a:ext cx="12191365" cy="11747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635" y="5683250"/>
            <a:ext cx="12191365" cy="1174750"/>
          </a:xfrm>
          <a:prstGeom prst="rect">
            <a:avLst/>
          </a:prstGeom>
        </p:spPr>
      </p:pic>
      <p:pic>
        <p:nvPicPr>
          <p:cNvPr id="6" name="图片 5" descr="ZA_Z6HY4JLME{MJ70O]YT1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0" y="4216400"/>
            <a:ext cx="3940810" cy="10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智能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家居系统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基本原理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452755" y="1350010"/>
            <a:ext cx="12531234" cy="4412372"/>
            <a:chOff x="217" y="3511"/>
            <a:chExt cx="18016" cy="6042"/>
          </a:xfrm>
        </p:grpSpPr>
        <p:sp>
          <p:nvSpPr>
            <p:cNvPr id="36" name="矩形 35"/>
            <p:cNvSpPr/>
            <p:nvPr/>
          </p:nvSpPr>
          <p:spPr>
            <a:xfrm>
              <a:off x="217" y="5931"/>
              <a:ext cx="6053" cy="14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结合通信协议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通信过程传输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串口设置与打开，建立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连接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数据清洗与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处理，数据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传入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任意多边形 37"/>
            <p:cNvSpPr/>
            <p:nvPr>
              <p:custDataLst>
                <p:tags r:id="rId4"/>
              </p:custDataLst>
            </p:nvPr>
          </p:nvSpPr>
          <p:spPr bwMode="auto">
            <a:xfrm>
              <a:off x="7134" y="3789"/>
              <a:ext cx="3088" cy="1790"/>
            </a:xfrm>
            <a:custGeom>
              <a:avLst/>
              <a:gdLst>
                <a:gd name="T0" fmla="*/ 569 w 738"/>
                <a:gd name="T1" fmla="*/ 73 h 442"/>
                <a:gd name="T2" fmla="*/ 438 w 738"/>
                <a:gd name="T3" fmla="*/ 0 h 442"/>
                <a:gd name="T4" fmla="*/ 335 w 738"/>
                <a:gd name="T5" fmla="*/ 0 h 442"/>
                <a:gd name="T6" fmla="*/ 215 w 738"/>
                <a:gd name="T7" fmla="*/ 69 h 442"/>
                <a:gd name="T8" fmla="*/ 0 w 738"/>
                <a:gd name="T9" fmla="*/ 442 h 442"/>
                <a:gd name="T10" fmla="*/ 128 w 738"/>
                <a:gd name="T11" fmla="*/ 365 h 442"/>
                <a:gd name="T12" fmla="*/ 738 w 738"/>
                <a:gd name="T13" fmla="*/ 365 h 442"/>
                <a:gd name="T14" fmla="*/ 569 w 738"/>
                <a:gd name="T15" fmla="*/ 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569" y="73"/>
                  </a:moveTo>
                  <a:cubicBezTo>
                    <a:pt x="542" y="29"/>
                    <a:pt x="493" y="0"/>
                    <a:pt x="438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291" y="0"/>
                    <a:pt x="237" y="31"/>
                    <a:pt x="215" y="6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28" y="394"/>
                    <a:pt x="77" y="367"/>
                    <a:pt x="128" y="365"/>
                  </a:cubicBezTo>
                  <a:cubicBezTo>
                    <a:pt x="738" y="365"/>
                    <a:pt x="738" y="365"/>
                    <a:pt x="738" y="365"/>
                  </a:cubicBezTo>
                  <a:cubicBezTo>
                    <a:pt x="569" y="73"/>
                    <a:pt x="569" y="73"/>
                    <a:pt x="569" y="73"/>
                  </a:cubicBezTo>
                </a:path>
              </a:pathLst>
            </a:custGeom>
            <a:solidFill>
              <a:srgbClr val="A0C6EA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27" name="任意多边形 39"/>
            <p:cNvSpPr/>
            <p:nvPr>
              <p:custDataLst>
                <p:tags r:id="rId5"/>
              </p:custDataLst>
            </p:nvPr>
          </p:nvSpPr>
          <p:spPr bwMode="auto">
            <a:xfrm>
              <a:off x="8967" y="3789"/>
              <a:ext cx="2632" cy="2431"/>
            </a:xfrm>
            <a:custGeom>
              <a:avLst/>
              <a:gdLst>
                <a:gd name="T0" fmla="*/ 604 w 629"/>
                <a:gd name="T1" fmla="*/ 308 h 600"/>
                <a:gd name="T2" fmla="*/ 602 w 629"/>
                <a:gd name="T3" fmla="*/ 158 h 600"/>
                <a:gd name="T4" fmla="*/ 550 w 629"/>
                <a:gd name="T5" fmla="*/ 69 h 600"/>
                <a:gd name="T6" fmla="*/ 430 w 629"/>
                <a:gd name="T7" fmla="*/ 0 h 600"/>
                <a:gd name="T8" fmla="*/ 0 w 629"/>
                <a:gd name="T9" fmla="*/ 0 h 600"/>
                <a:gd name="T10" fmla="*/ 131 w 629"/>
                <a:gd name="T11" fmla="*/ 73 h 600"/>
                <a:gd name="T12" fmla="*/ 436 w 629"/>
                <a:gd name="T13" fmla="*/ 600 h 600"/>
                <a:gd name="T14" fmla="*/ 604 w 629"/>
                <a:gd name="T15" fmla="*/ 30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00">
                  <a:moveTo>
                    <a:pt x="604" y="308"/>
                  </a:moveTo>
                  <a:cubicBezTo>
                    <a:pt x="628" y="262"/>
                    <a:pt x="629" y="206"/>
                    <a:pt x="602" y="158"/>
                  </a:cubicBezTo>
                  <a:cubicBezTo>
                    <a:pt x="550" y="69"/>
                    <a:pt x="550" y="69"/>
                    <a:pt x="550" y="69"/>
                  </a:cubicBezTo>
                  <a:cubicBezTo>
                    <a:pt x="528" y="31"/>
                    <a:pt x="474" y="0"/>
                    <a:pt x="4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104" y="29"/>
                    <a:pt x="131" y="73"/>
                  </a:cubicBezTo>
                  <a:cubicBezTo>
                    <a:pt x="436" y="600"/>
                    <a:pt x="436" y="600"/>
                    <a:pt x="436" y="600"/>
                  </a:cubicBezTo>
                  <a:cubicBezTo>
                    <a:pt x="604" y="308"/>
                    <a:pt x="604" y="308"/>
                    <a:pt x="604" y="308"/>
                  </a:cubicBezTo>
                </a:path>
              </a:pathLst>
            </a:custGeom>
            <a:solidFill>
              <a:srgbClr val="517DBC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5" name="任意多边形 41"/>
            <p:cNvSpPr/>
            <p:nvPr>
              <p:custDataLst>
                <p:tags r:id="rId6"/>
              </p:custDataLst>
            </p:nvPr>
          </p:nvSpPr>
          <p:spPr bwMode="auto">
            <a:xfrm>
              <a:off x="10222" y="4429"/>
              <a:ext cx="2256" cy="2748"/>
            </a:xfrm>
            <a:custGeom>
              <a:avLst/>
              <a:gdLst>
                <a:gd name="T0" fmla="*/ 337 w 539"/>
                <a:gd name="T1" fmla="*/ 678 h 678"/>
                <a:gd name="T2" fmla="*/ 466 w 539"/>
                <a:gd name="T3" fmla="*/ 600 h 678"/>
                <a:gd name="T4" fmla="*/ 517 w 539"/>
                <a:gd name="T5" fmla="*/ 511 h 678"/>
                <a:gd name="T6" fmla="*/ 517 w 539"/>
                <a:gd name="T7" fmla="*/ 373 h 678"/>
                <a:gd name="T8" fmla="*/ 302 w 539"/>
                <a:gd name="T9" fmla="*/ 0 h 678"/>
                <a:gd name="T10" fmla="*/ 304 w 539"/>
                <a:gd name="T11" fmla="*/ 150 h 678"/>
                <a:gd name="T12" fmla="*/ 0 w 539"/>
                <a:gd name="T13" fmla="*/ 678 h 678"/>
                <a:gd name="T14" fmla="*/ 337 w 539"/>
                <a:gd name="T15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8">
                  <a:moveTo>
                    <a:pt x="337" y="678"/>
                  </a:moveTo>
                  <a:cubicBezTo>
                    <a:pt x="389" y="676"/>
                    <a:pt x="438" y="648"/>
                    <a:pt x="466" y="600"/>
                  </a:cubicBezTo>
                  <a:cubicBezTo>
                    <a:pt x="517" y="511"/>
                    <a:pt x="517" y="511"/>
                    <a:pt x="517" y="511"/>
                  </a:cubicBezTo>
                  <a:cubicBezTo>
                    <a:pt x="539" y="473"/>
                    <a:pt x="539" y="411"/>
                    <a:pt x="517" y="373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29" y="48"/>
                    <a:pt x="328" y="104"/>
                    <a:pt x="304" y="15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37" y="678"/>
                    <a:pt x="337" y="678"/>
                    <a:pt x="337" y="678"/>
                  </a:cubicBezTo>
                </a:path>
              </a:pathLst>
            </a:custGeom>
            <a:solidFill>
              <a:srgbClr val="BBD0EA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29" name="任意多边形 43"/>
            <p:cNvSpPr/>
            <p:nvPr>
              <p:custDataLst>
                <p:tags r:id="rId7"/>
              </p:custDataLst>
            </p:nvPr>
          </p:nvSpPr>
          <p:spPr bwMode="auto">
            <a:xfrm>
              <a:off x="9084" y="6861"/>
              <a:ext cx="3088" cy="1792"/>
            </a:xfrm>
            <a:custGeom>
              <a:avLst/>
              <a:gdLst>
                <a:gd name="T0" fmla="*/ 168 w 738"/>
                <a:gd name="T1" fmla="*/ 370 h 442"/>
                <a:gd name="T2" fmla="*/ 300 w 738"/>
                <a:gd name="T3" fmla="*/ 442 h 442"/>
                <a:gd name="T4" fmla="*/ 402 w 738"/>
                <a:gd name="T5" fmla="*/ 442 h 442"/>
                <a:gd name="T6" fmla="*/ 522 w 738"/>
                <a:gd name="T7" fmla="*/ 373 h 442"/>
                <a:gd name="T8" fmla="*/ 738 w 738"/>
                <a:gd name="T9" fmla="*/ 0 h 442"/>
                <a:gd name="T10" fmla="*/ 609 w 738"/>
                <a:gd name="T11" fmla="*/ 78 h 442"/>
                <a:gd name="T12" fmla="*/ 0 w 738"/>
                <a:gd name="T13" fmla="*/ 78 h 442"/>
                <a:gd name="T14" fmla="*/ 168 w 738"/>
                <a:gd name="T15" fmla="*/ 37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8" h="442">
                  <a:moveTo>
                    <a:pt x="168" y="370"/>
                  </a:moveTo>
                  <a:cubicBezTo>
                    <a:pt x="196" y="413"/>
                    <a:pt x="244" y="442"/>
                    <a:pt x="300" y="442"/>
                  </a:cubicBezTo>
                  <a:cubicBezTo>
                    <a:pt x="402" y="442"/>
                    <a:pt x="402" y="442"/>
                    <a:pt x="402" y="442"/>
                  </a:cubicBezTo>
                  <a:cubicBezTo>
                    <a:pt x="446" y="442"/>
                    <a:pt x="500" y="411"/>
                    <a:pt x="522" y="373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10" y="48"/>
                    <a:pt x="661" y="76"/>
                    <a:pt x="609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68" y="370"/>
                    <a:pt x="168" y="370"/>
                    <a:pt x="168" y="370"/>
                  </a:cubicBezTo>
                </a:path>
              </a:pathLst>
            </a:custGeom>
            <a:solidFill>
              <a:srgbClr val="A0C6EA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7" name="任意多边形 45"/>
            <p:cNvSpPr/>
            <p:nvPr>
              <p:custDataLst>
                <p:tags r:id="rId8"/>
              </p:custDataLst>
            </p:nvPr>
          </p:nvSpPr>
          <p:spPr bwMode="auto">
            <a:xfrm>
              <a:off x="7703" y="6221"/>
              <a:ext cx="2636" cy="2431"/>
            </a:xfrm>
            <a:custGeom>
              <a:avLst/>
              <a:gdLst>
                <a:gd name="T0" fmla="*/ 25 w 630"/>
                <a:gd name="T1" fmla="*/ 292 h 600"/>
                <a:gd name="T2" fmla="*/ 28 w 630"/>
                <a:gd name="T3" fmla="*/ 442 h 600"/>
                <a:gd name="T4" fmla="*/ 79 w 630"/>
                <a:gd name="T5" fmla="*/ 531 h 600"/>
                <a:gd name="T6" fmla="*/ 199 w 630"/>
                <a:gd name="T7" fmla="*/ 600 h 600"/>
                <a:gd name="T8" fmla="*/ 630 w 630"/>
                <a:gd name="T9" fmla="*/ 600 h 600"/>
                <a:gd name="T10" fmla="*/ 498 w 630"/>
                <a:gd name="T11" fmla="*/ 528 h 600"/>
                <a:gd name="T12" fmla="*/ 194 w 630"/>
                <a:gd name="T13" fmla="*/ 0 h 600"/>
                <a:gd name="T14" fmla="*/ 25 w 630"/>
                <a:gd name="T15" fmla="*/ 29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0" h="600">
                  <a:moveTo>
                    <a:pt x="25" y="292"/>
                  </a:moveTo>
                  <a:cubicBezTo>
                    <a:pt x="1" y="338"/>
                    <a:pt x="0" y="394"/>
                    <a:pt x="28" y="442"/>
                  </a:cubicBezTo>
                  <a:cubicBezTo>
                    <a:pt x="79" y="531"/>
                    <a:pt x="79" y="531"/>
                    <a:pt x="79" y="531"/>
                  </a:cubicBezTo>
                  <a:cubicBezTo>
                    <a:pt x="101" y="569"/>
                    <a:pt x="155" y="600"/>
                    <a:pt x="199" y="600"/>
                  </a:cubicBezTo>
                  <a:cubicBezTo>
                    <a:pt x="630" y="600"/>
                    <a:pt x="630" y="600"/>
                    <a:pt x="630" y="600"/>
                  </a:cubicBezTo>
                  <a:cubicBezTo>
                    <a:pt x="574" y="600"/>
                    <a:pt x="526" y="571"/>
                    <a:pt x="498" y="528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5" y="292"/>
                    <a:pt x="25" y="292"/>
                    <a:pt x="25" y="292"/>
                  </a:cubicBezTo>
                </a:path>
              </a:pathLst>
            </a:custGeom>
            <a:solidFill>
              <a:srgbClr val="517DBC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11" name="任意多边形 47"/>
            <p:cNvSpPr/>
            <p:nvPr>
              <p:custDataLst>
                <p:tags r:id="rId9"/>
              </p:custDataLst>
            </p:nvPr>
          </p:nvSpPr>
          <p:spPr bwMode="auto">
            <a:xfrm>
              <a:off x="6828" y="5268"/>
              <a:ext cx="2256" cy="2743"/>
            </a:xfrm>
            <a:custGeom>
              <a:avLst/>
              <a:gdLst>
                <a:gd name="T0" fmla="*/ 201 w 539"/>
                <a:gd name="T1" fmla="*/ 0 h 677"/>
                <a:gd name="T2" fmla="*/ 73 w 539"/>
                <a:gd name="T3" fmla="*/ 77 h 677"/>
                <a:gd name="T4" fmla="*/ 22 w 539"/>
                <a:gd name="T5" fmla="*/ 166 h 677"/>
                <a:gd name="T6" fmla="*/ 22 w 539"/>
                <a:gd name="T7" fmla="*/ 304 h 677"/>
                <a:gd name="T8" fmla="*/ 237 w 539"/>
                <a:gd name="T9" fmla="*/ 677 h 677"/>
                <a:gd name="T10" fmla="*/ 234 w 539"/>
                <a:gd name="T11" fmla="*/ 527 h 677"/>
                <a:gd name="T12" fmla="*/ 539 w 539"/>
                <a:gd name="T13" fmla="*/ 0 h 677"/>
                <a:gd name="T14" fmla="*/ 201 w 539"/>
                <a:gd name="T15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9" h="677">
                  <a:moveTo>
                    <a:pt x="201" y="0"/>
                  </a:moveTo>
                  <a:cubicBezTo>
                    <a:pt x="150" y="2"/>
                    <a:pt x="101" y="29"/>
                    <a:pt x="73" y="77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0" y="204"/>
                    <a:pt x="0" y="266"/>
                    <a:pt x="22" y="304"/>
                  </a:cubicBezTo>
                  <a:cubicBezTo>
                    <a:pt x="237" y="677"/>
                    <a:pt x="237" y="677"/>
                    <a:pt x="237" y="677"/>
                  </a:cubicBezTo>
                  <a:cubicBezTo>
                    <a:pt x="209" y="629"/>
                    <a:pt x="210" y="573"/>
                    <a:pt x="234" y="52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rgbClr val="BBD0EA"/>
            </a:solidFill>
            <a:ln>
              <a:solidFill>
                <a:srgbClr val="EFEFEF"/>
              </a:solidFill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2400"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2616" y="3511"/>
              <a:ext cx="3710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>
                <a:defRPr/>
              </a:pPr>
              <a:r>
                <a:rPr lang="zh-CN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开发环境</a:t>
              </a:r>
              <a:endParaRPr lang="zh-CN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61" y="3952"/>
              <a:ext cx="4865" cy="14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Ubuntu18.04	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QT5.9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window10		X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Shell8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SecureCRT		IAR/SmartRf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6270" y="3726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2036" y="5553"/>
              <a:ext cx="4289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>
                <a:defRPr/>
              </a:pPr>
              <a:r>
                <a:rPr lang="zh-CN" altLang="en-US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真实数据</a:t>
              </a:r>
              <a:r>
                <a:rPr lang="zh-CN" altLang="en-US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获取</a:t>
              </a:r>
              <a:endParaRPr lang="zh-CN" altLang="en-US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6270" y="5768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1593" y="7596"/>
              <a:ext cx="4733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r">
                <a:defRPr/>
              </a:pPr>
              <a:r>
                <a:rPr lang="en-US" altLang="zh-CN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UI</a:t>
              </a:r>
              <a:r>
                <a:rPr lang="zh-CN" altLang="en-US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设计与功能</a:t>
              </a:r>
              <a:r>
                <a:rPr lang="zh-CN" altLang="en-US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实现</a:t>
              </a:r>
              <a:endParaRPr lang="zh-CN" altLang="en-US" sz="1800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461" y="8059"/>
              <a:ext cx="4865" cy="14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通过水平与垂直建立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层叠式窗口展示多种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css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对按键，图标，文字与标签进行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270" y="7810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51" name="矩形 50"/>
            <p:cNvSpPr/>
            <p:nvPr/>
          </p:nvSpPr>
          <p:spPr bwMode="auto">
            <a:xfrm flipH="1">
              <a:off x="13093" y="3511"/>
              <a:ext cx="3450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>
                <a:defRPr/>
              </a:pPr>
              <a:r>
                <a:rPr lang="zh-CN" altLang="en-US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客户端数据</a:t>
              </a:r>
              <a:r>
                <a:rPr lang="zh-CN" altLang="en-US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管理</a:t>
              </a:r>
              <a:endParaRPr lang="zh-CN" altLang="en-US" sz="1800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flipH="1">
              <a:off x="13093" y="3910"/>
              <a:ext cx="5140" cy="14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将传感器数据实时显示并存入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Sqlite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展示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max/min/avg/real-tmie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设置阈值，将错误数据输出到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textbrowser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>
              <a:off x="12892" y="3726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 flipH="1">
              <a:off x="13093" y="5553"/>
              <a:ext cx="3978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defRPr/>
              </a:pPr>
              <a:r>
                <a:rPr lang="zh-CN" altLang="en-US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服务器</a:t>
              </a:r>
              <a:r>
                <a:rPr lang="zh-CN" altLang="en-US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管理</a:t>
              </a:r>
              <a:endParaRPr lang="zh-CN" altLang="en-US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flipH="1">
              <a:off x="13093" y="5938"/>
              <a:ext cx="4865" cy="10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对客户端设置连接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请求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实时收发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H="1">
              <a:off x="12892" y="5768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 flipH="1">
              <a:off x="13093" y="7596"/>
              <a:ext cx="3978" cy="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defRPr/>
              </a:pPr>
              <a:r>
                <a:rPr lang="zh-CN" altLang="en-US" sz="1800" b="1" kern="100">
                  <a:solidFill>
                    <a:srgbClr val="204462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其它</a:t>
              </a:r>
              <a:endParaRPr lang="zh-CN" altLang="en-US" sz="1800" b="1" kern="100">
                <a:solidFill>
                  <a:srgbClr val="20446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flipH="1">
              <a:off x="13150" y="8101"/>
              <a:ext cx="4865" cy="14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搭建自主的腾讯云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服务器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人机交互程度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优化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界面友好性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优化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12892" y="7810"/>
              <a:ext cx="257" cy="249"/>
            </a:xfrm>
            <a:prstGeom prst="ellipse">
              <a:avLst/>
            </a:prstGeom>
            <a:solidFill>
              <a:srgbClr val="517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2400"/>
            </a:p>
          </p:txBody>
        </p:sp>
        <p:grpSp>
          <p:nvGrpSpPr>
            <p:cNvPr id="60" name="Group 112"/>
            <p:cNvGrpSpPr/>
            <p:nvPr/>
          </p:nvGrpSpPr>
          <p:grpSpPr>
            <a:xfrm rot="0">
              <a:off x="10197" y="7584"/>
              <a:ext cx="705" cy="638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13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68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sp>
          <p:nvSpPr>
            <p:cNvPr id="69" name="AutoShape 112"/>
            <p:cNvSpPr/>
            <p:nvPr/>
          </p:nvSpPr>
          <p:spPr bwMode="auto">
            <a:xfrm>
              <a:off x="8242" y="7538"/>
              <a:ext cx="706" cy="68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 rot="0">
              <a:off x="7353" y="5875"/>
              <a:ext cx="483" cy="682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71" name="AutoShape 113"/>
              <p:cNvSpPr/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72" name="AutoShape 114"/>
              <p:cNvSpPr/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grpSp>
          <p:nvGrpSpPr>
            <p:cNvPr id="73" name="Group 124"/>
            <p:cNvGrpSpPr/>
            <p:nvPr/>
          </p:nvGrpSpPr>
          <p:grpSpPr>
            <a:xfrm rot="0">
              <a:off x="11364" y="5934"/>
              <a:ext cx="705" cy="574"/>
              <a:chOff x="5368132" y="2625725"/>
              <a:chExt cx="465138" cy="391319"/>
            </a:xfrm>
            <a:solidFill>
              <a:schemeClr val="bg1"/>
            </a:solidFill>
          </p:grpSpPr>
          <p:sp>
            <p:nvSpPr>
              <p:cNvPr id="74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75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76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0">
              <a:off x="10352" y="4278"/>
              <a:ext cx="703" cy="681"/>
              <a:chOff x="3191434" y="2145028"/>
              <a:chExt cx="359165" cy="359165"/>
            </a:xfrm>
            <a:solidFill>
              <a:schemeClr val="bg1"/>
            </a:solidFill>
          </p:grpSpPr>
          <p:sp>
            <p:nvSpPr>
              <p:cNvPr id="78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79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80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rot="0">
              <a:off x="8173" y="4266"/>
              <a:ext cx="703" cy="681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82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83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2305" y="2976880"/>
            <a:ext cx="74676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lum bright="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4237"/>
          <a:stretch>
            <a:fillRect/>
          </a:stretch>
        </p:blipFill>
        <p:spPr>
          <a:xfrm>
            <a:off x="0" y="6007100"/>
            <a:ext cx="12192000" cy="8610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27305"/>
            <a:ext cx="1440180" cy="8991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90980" y="118745"/>
            <a:ext cx="685863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智能家居系统的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基本组成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664210" y="2173605"/>
            <a:ext cx="659130" cy="2137410"/>
            <a:chOff x="17852" y="3184"/>
            <a:chExt cx="1038" cy="3366"/>
          </a:xfrm>
          <a:solidFill>
            <a:schemeClr val="bg2"/>
          </a:solidFill>
        </p:grpSpPr>
        <p:sp>
          <p:nvSpPr>
            <p:cNvPr id="18" name="圆角矩形 17"/>
            <p:cNvSpPr/>
            <p:nvPr/>
          </p:nvSpPr>
          <p:spPr>
            <a:xfrm rot="5400000">
              <a:off x="16688" y="4348"/>
              <a:ext cx="3366" cy="103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46" y="3355"/>
              <a:ext cx="918" cy="3004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用户登录等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操作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60" y="0"/>
            <a:ext cx="3012440" cy="831215"/>
          </a:xfrm>
          <a:prstGeom prst="round2Diag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30" y="1328420"/>
            <a:ext cx="4127500" cy="4119880"/>
          </a:xfrm>
          <a:prstGeom prst="roundRect">
            <a:avLst>
              <a:gd name="adj" fmla="val 6072"/>
            </a:avLst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30" y="1390650"/>
            <a:ext cx="4353560" cy="4077335"/>
          </a:xfrm>
          <a:prstGeom prst="roundRect">
            <a:avLst>
              <a:gd name="adj" fmla="val 5466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280,&quot;width&quot;:2968}"/>
  <p:tag name="KSO_WM_UNIT_PLACING_PICTURE_USER_RELATIVERECTANGLE" val="{&quot;bottom&quot;:0,&quot;left&quot;:0,&quot;right&quot;:0.027004909983633387,&quot;top&quot;:0.038933707471062784}"/>
  <p:tag name="KSO_WM_UNIT_PLACING_PICTURE_COLLAGE_RELATIVERECTANGLE" val="{&quot;bottom&quot;:0,&quot;left&quot;:0.14399204603223673,&quot;right&quot;:0.17099695601587012,&quot;top&quot;:0}"/>
  <p:tag name="KSO_WM_UNIT_PLACING_PICTURE_COLLAGE_VIEWPORT" val="{&quot;height&quot;:3583.981777337877,&quot;width&quot;:3156.712888579302}"/>
  <p:tag name="KSO_WM_UNIT_PLACING_PICTURE_INFO" val="{&quot;code&quot;:&quot;bAb[3]&quot;,&quot;full_picture&quot;:false,&quot;last_crop_picture&quot;:&quot;bAb[3]&quot;,&quot;scheme&quot;:&quot;4-4&quot;,&quot;spacing&quot;:5}"/>
  <p:tag name="KSO_WM_UNIT_PLACING_PICTURE" val="193339.324"/>
  <p:tag name="KSO_WM_BEAUTIFY_FLAG" val=""/>
  <p:tag name="KSO_WM_UNIT_TYPE" val=""/>
  <p:tag name="KSO_WM_UNIT_INDEX" val=""/>
  <p:tag name="KSO_WM_UNIT_ID" val=""/>
</p:tagLst>
</file>

<file path=ppt/tags/tag10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5_4"/>
  <p:tag name="KSO_WM_UNIT_ID" val="diagram20186014_1*n_h_h_i*1_2_5_4"/>
  <p:tag name="KSO_WM_UNIT_LAYERLEVEL" val="1_1_1_1"/>
  <p:tag name="KSO_WM_BEAUTIFY_FLAG" val="#wm#"/>
  <p:tag name="KSO_WM_DIAGRAM_GROUP_CODE" val="n1-1"/>
  <p:tag name="KSO_WM_UNIT_FILL_FORE_SCHEMECOLOR_INDEX" val="10"/>
  <p:tag name="KSO_WM_UNIT_FILL_TYPE" val="1"/>
  <p:tag name="KSO_WM_UNIT_TEXT_FILL_FORE_SCHEMECOLOR_INDEX" val="13"/>
  <p:tag name="KSO_WM_UNIT_TEXT_FILL_TYPE" val="1"/>
  <p:tag name="KSO_WM_UNIT_DIAGRAM_SCHEMECOLOR_ID" val="3"/>
</p:tagLst>
</file>

<file path=ppt/tags/tag11.xml><?xml version="1.0" encoding="utf-8"?>
<p:tagLst xmlns:p="http://schemas.openxmlformats.org/presentationml/2006/main">
  <p:tag name="KSO_WM_UNIT_TEXTBOXSTYLE_SHAPETYPE" val="1"/>
  <p:tag name="KSO_WM_UNIT_TEXTBOXSTYLE_ADJUSTLEFT" val="100_-3.975037"/>
  <p:tag name="KSO_WM_UNIT_TEXTBOXSTYLE_ADJUSTTOP" val="100_-6.9003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1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4871a93-aae2-41f7-a231-e8b230ec0176}"/>
</p:tagLst>
</file>

<file path=ppt/tags/tag12.xml><?xml version="1.0" encoding="utf-8"?>
<p:tagLst xmlns:p="http://schemas.openxmlformats.org/presentationml/2006/main">
  <p:tag name="KSO_WM_UNIT_TEXTBOXSTYLE_SHAPETYPE" val="1"/>
  <p:tag name="KSO_WM_UNIT_TEXTBOXSTYLE_ADJUSTLEFT" val="100_-3.975037"/>
  <p:tag name="KSO_WM_UNIT_TEXTBOXSTYLE_ADJUSTTOP" val="100_-6.9003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1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4871a93-aae2-41f7-a231-e8b230ec0176}"/>
</p:tagLst>
</file>

<file path=ppt/tags/tag13.xml><?xml version="1.0" encoding="utf-8"?>
<p:tagLst xmlns:p="http://schemas.openxmlformats.org/presentationml/2006/main">
  <p:tag name="KSO_WM_UNIT_TEXTBOXSTYLE_SHAPETYPE" val="1"/>
  <p:tag name="KSO_WM_UNIT_TEXTBOXSTYLE_ADJUSTLEFT" val="0_-25.07503"/>
  <p:tag name="KSO_WM_UNIT_TEXTBOXSTYLE_ADJUSTTOP" val="0_-24"/>
  <p:tag name="KSO_WM_UNIT_TEXTBOXSTYLE_ADJUSTWIDTH" val="100_50.14999"/>
  <p:tag name="KSO_WM_UNIT_TEXTBOXSTYLE_ADJUSTHEIGTH" val="100_47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1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4871a93-aae2-41f7-a231-e8b230ec0176}"/>
</p:tagLst>
</file>

<file path=ppt/tags/tag14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TEXTBOXSTYLE_ADJUSTWIDTH" val="100_72.10001"/>
  <p:tag name="KSO_WM_UNIT_TEXTBOXSTYLE_ADJUSTHEIGTH" val="100_67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1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4871a93-aae2-41f7-a231-e8b230ec0176}"/>
</p:tagLst>
</file>

<file path=ppt/tags/tag15.xml><?xml version="1.0" encoding="utf-8"?>
<p:tagLst xmlns:p="http://schemas.openxmlformats.org/presentationml/2006/main">
  <p:tag name="KSO_WM_UNIT_TEXTBOXSTYLE_SHAPETYPE" val="1"/>
  <p:tag name="KSO_WM_UNIT_TEXTBOXSTYLE_ADJUSTLEFT" val="0_-25.07503"/>
  <p:tag name="KSO_WM_UNIT_TEXTBOXSTYLE_ADJUSTTOP" val="0_-24"/>
  <p:tag name="KSO_WM_UNIT_TEXTBOXSTYLE_ADJUSTWIDTH" val="100_50.14999"/>
  <p:tag name="KSO_WM_UNIT_TEXTBOXSTYLE_ADJUSTHEIGTH" val="100_47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1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4871a93-aae2-41f7-a231-e8b230ec0176}"/>
</p:tagLst>
</file>

<file path=ppt/tags/tag2.xml><?xml version="1.0" encoding="utf-8"?>
<p:tagLst xmlns:p="http://schemas.openxmlformats.org/presentationml/2006/main">
  <p:tag name="KSO_WM_UNIT_PLACING_PICTURE_USER_VIEWPORT" val="{&quot;height&quot;:2721,&quot;width&quot;:5312}"/>
  <p:tag name="KSO_WM_UNIT_PLACING_PICTURE_USER_RELATIVERECTANGLE" val="{&quot;bottom&quot;:0,&quot;left&quot;:0,&quot;right&quot;:0,&quot;top&quot;:0}"/>
  <p:tag name="KSO_WM_UNIT_PLACING_PICTURE_COLLAGE_RELATIVERECTANGLE" val="{&quot;bottom&quot;:0,&quot;left&quot;:0.03948902665138852,&quot;right&quot;:0.03948902665138852,&quot;top&quot;:0}"/>
  <p:tag name="KSO_WM_UNIT_PLACING_PICTURE_COLLAGE_VIEWPORT" val="{&quot;height&quot;:3583.981777337877,&quot;width&quot;:6444.1448879032505}"/>
  <p:tag name="KSO_WM_UNIT_PLACING_PICTURE_INFO" val="{&quot;code&quot;:&quot;bAb[3]&quot;,&quot;full_picture&quot;:false,&quot;last_crop_picture&quot;:&quot;bAb[3]&quot;,&quot;scheme&quot;:&quot;4-4&quot;,&quot;spacing&quot;:5}"/>
  <p:tag name="KSO_WM_UNIT_PLACING_PICTURE" val="193339.324"/>
  <p:tag name="KSO_WM_BEAUTIFY_FLAG" val=""/>
  <p:tag name="KSO_WM_UNIT_TYPE" val=""/>
  <p:tag name="KSO_WM_UNIT_INDEX" val=""/>
  <p:tag name="KSO_WM_UNIT_ID" val=""/>
</p:tagLst>
</file>

<file path=ppt/tags/tag3.xml><?xml version="1.0" encoding="utf-8"?>
<p:tagLst xmlns:p="http://schemas.openxmlformats.org/presentationml/2006/main">
  <p:tag name="KSO_WM_UNIT_PLACING_PICTURE_USER_VIEWPORT" val="{&quot;height&quot;:2637,&quot;width&quot;:3475}"/>
  <p:tag name="KSO_WM_UNIT_PLACING_PICTURE_USER_RELATIVERECTANGLE" val="{&quot;bottom&quot;:0,&quot;left&quot;:0,&quot;right&quot;:0,&quot;top&quot;:0}"/>
  <p:tag name="KSO_WM_UNIT_PLACING_PICTURE_COLLAGE_RELATIVERECTANGLE" val="{&quot;bottom&quot;:0,&quot;left&quot;:0.16580910314323385,&quot;right&quot;:0.16580910314323385,&quot;top&quot;:0}"/>
  <p:tag name="KSO_WM_UNIT_PLACING_PICTURE_COLLAGE_VIEWPORT" val="{&quot;height&quot;:3583.981777337877,&quot;width&quot;:3156.712888579302}"/>
  <p:tag name="KSO_WM_UNIT_PLACING_PICTURE_INFO" val="{&quot;code&quot;:&quot;bAb[3]&quot;,&quot;full_picture&quot;:false,&quot;last_crop_picture&quot;:&quot;bAb[3]&quot;,&quot;scheme&quot;:&quot;4-4&quot;,&quot;spacing&quot;:5}"/>
  <p:tag name="KSO_WM_UNIT_PLACING_PICTURE" val="193339.324"/>
  <p:tag name="KSO_WM_BEAUTIFY_FLAG" val=""/>
  <p:tag name="KSO_WM_UNIT_TYPE" val=""/>
  <p:tag name="KSO_WM_UNIT_INDEX" val=""/>
  <p:tag name="KSO_WM_UNIT_ID" val=""/>
</p:tagLst>
</file>

<file path=ppt/tags/tag4.xml><?xml version="1.0" encoding="utf-8"?>
<p:tagLst xmlns:p="http://schemas.openxmlformats.org/presentationml/2006/main">
  <p:tag name="KSO_WM_UNIT_PLACING_PICTURE_USER_VIEWPORT" val="{&quot;height&quot;:4410,&quot;width&quot;:6683}"/>
  <p:tag name="KSO_WM_UNIT_PLACING_PICTURE_USER_RELATIVERECTANGLE" val="{&quot;bottom&quot;:0,&quot;left&quot;:0,&quot;right&quot;:0,&quot;top&quot;:0.009818360333824251}"/>
  <p:tag name="KSO_WM_UNIT_PLACING_PICTURE_COLLAGE_RELATIVERECTANGLE" val="{&quot;bottom&quot;:0.07781978234586666,&quot;left&quot;:0,&quot;right&quot;:0,&quot;top&quot;:0.0876381426796909}"/>
  <p:tag name="KSO_WM_UNIT_PLACING_PICTURE_COLLAGE_VIEWPORT" val="{&quot;height&quot;:3583.981777337877,&quot;width&quot;:6444.1448879032505}"/>
  <p:tag name="KSO_WM_UNIT_PLACING_PICTURE_INFO" val="{&quot;code&quot;:&quot;bAb[3]&quot;,&quot;full_picture&quot;:false,&quot;last_crop_picture&quot;:&quot;bAb[3]&quot;,&quot;scheme&quot;:&quot;4-4&quot;,&quot;spacing&quot;:5}"/>
  <p:tag name="KSO_WM_UNIT_PLACING_PICTURE" val="193339.324"/>
  <p:tag name="KSO_WM_BEAUTIFY_FLAG" val=""/>
  <p:tag name="KSO_WM_UNIT_TYPE" val=""/>
  <p:tag name="KSO_WM_UNIT_INDEX" val=""/>
  <p:tag name="KSO_WM_UNIT_ID" val=""/>
</p:tagLst>
</file>

<file path=ppt/tags/tag5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6_3"/>
  <p:tag name="KSO_WM_UNIT_ID" val="diagram20186014_1*n_h_h_i*1_2_6_3"/>
  <p:tag name="KSO_WM_UNIT_LAYERLEVEL" val="1_1_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DIAGRAM_SCHEMECOLOR_ID" val="3"/>
</p:tagLst>
</file>

<file path=ppt/tags/tag6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1_4"/>
  <p:tag name="KSO_WM_UNIT_ID" val="diagram20186014_1*n_h_h_i*1_2_1_4"/>
  <p:tag name="KSO_WM_UNIT_LAYERLEVEL" val="1_1_1_1"/>
  <p:tag name="KSO_WM_BEAUTIFY_FLAG" val="#wm#"/>
  <p:tag name="KSO_WM_DIAGRAM_GROUP_CODE" val="n1-1"/>
  <p:tag name="KSO_WM_UNIT_FILL_FORE_SCHEMECOLOR_INDEX" val="6"/>
  <p:tag name="KSO_WM_UNIT_FILL_TYPE" val="1"/>
  <p:tag name="KSO_WM_UNIT_TEXT_FILL_FORE_SCHEMECOLOR_INDEX" val="13"/>
  <p:tag name="KSO_WM_UNIT_TEXT_FILL_TYPE" val="1"/>
  <p:tag name="KSO_WM_UNIT_DIAGRAM_SCHEMECOLOR_ID" val="3"/>
</p:tagLst>
</file>

<file path=ppt/tags/tag7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2_3"/>
  <p:tag name="KSO_WM_UNIT_ID" val="diagram20186014_1*n_h_h_i*1_2_2_3"/>
  <p:tag name="KSO_WM_UNIT_LAYERLEVEL" val="1_1_1_1"/>
  <p:tag name="KSO_WM_BEAUTIFY_FLAG" val="#wm#"/>
  <p:tag name="KSO_WM_DIAGRAM_GROUP_CODE" val="n1-1"/>
  <p:tag name="KSO_WM_UNIT_FILL_FORE_SCHEMECOLOR_INDEX" val="7"/>
  <p:tag name="KSO_WM_UNIT_FILL_TYPE" val="1"/>
  <p:tag name="KSO_WM_UNIT_TEXT_FILL_FORE_SCHEMECOLOR_INDEX" val="13"/>
  <p:tag name="KSO_WM_UNIT_TEXT_FILL_TYPE" val="1"/>
  <p:tag name="KSO_WM_UNIT_DIAGRAM_SCHEMECOLOR_ID" val="3"/>
</p:tagLst>
</file>

<file path=ppt/tags/tag8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3_2"/>
  <p:tag name="KSO_WM_UNIT_ID" val="diagram20186014_1*n_h_h_i*1_2_3_2"/>
  <p:tag name="KSO_WM_UNIT_LAYERLEVEL" val="1_1_1_1"/>
  <p:tag name="KSO_WM_BEAUTIFY_FLAG" val="#wm#"/>
  <p:tag name="KSO_WM_DIAGRAM_GROUP_CODE" val="n1-1"/>
  <p:tag name="KSO_WM_UNIT_FILL_FORE_SCHEMECOLOR_INDEX" val="8"/>
  <p:tag name="KSO_WM_UNIT_FILL_TYPE" val="1"/>
  <p:tag name="KSO_WM_UNIT_TEXT_FILL_FORE_SCHEMECOLOR_INDEX" val="13"/>
  <p:tag name="KSO_WM_UNIT_TEXT_FILL_TYPE" val="1"/>
  <p:tag name="KSO_WM_UNIT_DIAGRAM_SCHEMECOLOR_ID" val="3"/>
</p:tagLst>
</file>

<file path=ppt/tags/tag9.xml><?xml version="1.0" encoding="utf-8"?>
<p:tagLst xmlns:p="http://schemas.openxmlformats.org/presentationml/2006/main">
  <p:tag name="KSO_WM_TEMPLATE_CATEGORY" val="diagram"/>
  <p:tag name="KSO_WM_TEMPLATE_INDEX" val="20186014"/>
  <p:tag name="KSO_WM_TAG_VERSION" val="1.0"/>
  <p:tag name="KSO_WM_UNIT_TYPE" val="n_h_h_i"/>
  <p:tag name="KSO_WM_UNIT_INDEX" val="1_2_4_2"/>
  <p:tag name="KSO_WM_UNIT_ID" val="diagram20186014_1*n_h_h_i*1_2_4_2"/>
  <p:tag name="KSO_WM_UNIT_LAYERLEVEL" val="1_1_1_1"/>
  <p:tag name="KSO_WM_BEAUTIFY_FLAG" val="#wm#"/>
  <p:tag name="KSO_WM_DIAGRAM_GROUP_CODE" val="n1-1"/>
  <p:tag name="KSO_WM_UNIT_FILL_FORE_SCHEMECOLOR_INDEX" val="9"/>
  <p:tag name="KSO_WM_UNIT_FILL_TYPE" val="1"/>
  <p:tag name="KSO_WM_UNIT_TEXT_FILL_FORE_SCHEMECOLOR_INDEX" val="13"/>
  <p:tag name="KSO_WM_UNIT_TEXT_FILL_TYPE" val="1"/>
  <p:tag name="KSO_WM_UNIT_DIAGRAM_SCHEMECOLOR_ID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069A5"/>
      </a:accent1>
      <a:accent2>
        <a:srgbClr val="0764CD"/>
      </a:accent2>
      <a:accent3>
        <a:srgbClr val="428EE2"/>
      </a:accent3>
      <a:accent4>
        <a:srgbClr val="7C98C1"/>
      </a:accent4>
      <a:accent5>
        <a:srgbClr val="909090"/>
      </a:accent5>
      <a:accent6>
        <a:srgbClr val="BEBEBE"/>
      </a:accent6>
      <a:hlink>
        <a:srgbClr val="4069A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200"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</Words>
  <Application>WPS 演示</Application>
  <PresentationFormat>宽屏</PresentationFormat>
  <Paragraphs>325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方正黑体_GBK</vt:lpstr>
      <vt:lpstr>DIN-BlackItalic</vt:lpstr>
      <vt:lpstr>AMGDT</vt:lpstr>
      <vt:lpstr>苹方 常规</vt:lpstr>
      <vt:lpstr>方正四岁半简体</vt:lpstr>
      <vt:lpstr>FZHei-B01S</vt:lpstr>
      <vt:lpstr>Times New Roman</vt:lpstr>
      <vt:lpstr>Gill Sans</vt:lpstr>
      <vt:lpstr>Arial Unicode MS</vt:lpstr>
      <vt:lpstr>Calibri</vt:lpstr>
      <vt:lpstr>Century Gothic</vt:lpstr>
      <vt:lpstr>思源黑体 CN Bold</vt:lpstr>
      <vt:lpstr>黑体</vt:lpstr>
      <vt:lpstr>方正清刻本悦宋简体</vt:lpstr>
      <vt:lpstr>微软雅黑 Light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</dc:creator>
  <cp:lastModifiedBy>张鹏</cp:lastModifiedBy>
  <cp:revision>85</cp:revision>
  <dcterms:created xsi:type="dcterms:W3CDTF">2020-07-05T08:44:00Z</dcterms:created>
  <dcterms:modified xsi:type="dcterms:W3CDTF">2021-06-17T17:42:53Z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BABC81BAAE4840B0B3470D9362AFCD30</vt:lpwstr>
  </property>
</Properties>
</file>